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741" r:id="rId2"/>
  </p:sldMasterIdLst>
  <p:sldIdLst>
    <p:sldId id="275" r:id="rId3"/>
    <p:sldId id="256" r:id="rId4"/>
    <p:sldId id="259" r:id="rId5"/>
    <p:sldId id="266" r:id="rId6"/>
    <p:sldId id="279" r:id="rId7"/>
    <p:sldId id="280" r:id="rId8"/>
    <p:sldId id="262" r:id="rId9"/>
    <p:sldId id="257" r:id="rId10"/>
    <p:sldId id="278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88" r:id="rId19"/>
    <p:sldId id="283" r:id="rId20"/>
    <p:sldId id="276" r:id="rId21"/>
    <p:sldId id="284" r:id="rId2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E17E-CA0D-4656-9849-31ACBA2021B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6170-E93F-4424-A63A-63A03FE9F5C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0A56-F5F1-4B59-BEE6-80DC0B7F34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8F22D-8720-4447-B896-B0D3D563EF1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9830-5913-46F7-8ECD-1F3C6A018EB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B7F6-4487-403C-B569-5D1290EEE4F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384B-FD54-4479-96AC-D779BC1AA3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7B35-F2E0-401D-AC40-BE376CBCD28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27DD-5C0F-41F5-9FDD-108F2AB54C7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C9A3-8FA3-4BAE-949F-0B46BBDB444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D472-F8D7-49E9-9A3D-EF3E0122E70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D309-F5D4-4CCD-BDF1-8B729A56A3B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2440-E988-4C61-91B4-2C29723B4F0B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F892-DA70-4970-B0EF-BB1DA334D5A8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01B15-1D0C-4657-A025-CCB63EC8A7E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BEFD-CF8D-40C6-A811-BC4760C9E7BB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0CB2-6CC2-48B6-A651-392BEB51D78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5B93-56BA-4E9C-80C6-DEA733A63079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C225-7D7D-44F3-A260-73EE1E060FE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E6-BF97-484E-B5F1-22FF7EE3BE8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665-9B38-4918-979B-AAF5BCD527C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8A8B-3C8A-42C2-B547-82350ECF1005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01B15-1D0C-4657-A025-CCB63EC8A7E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01B15-1D0C-4657-A025-CCB63EC8A7E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3.xml"/><Relationship Id="rId10" Type="http://schemas.openxmlformats.org/officeDocument/2006/relationships/slide" Target="slide17.xml"/><Relationship Id="rId4" Type="http://schemas.openxmlformats.org/officeDocument/2006/relationships/slide" Target="slide12.xml"/><Relationship Id="rId9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../../www/Local%20Settings/Temp/Rar$DI00.563/&#40644;&#36132;&#36132;_2004&#8212;133&#12298;&#32838;&#21548;&#21476;&#20856;&#21776;&#35799;&#31995;&#21015;--&#26446;&#30333;&#12299;AV450.wmv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20843;&#24180;&#32423;\&#20843;&#24180;&#32423;&#19979;\&#35799;&#20116;&#39318;\&#34892;&#36335;&#38590;.mp3" TargetMode="Externa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Owner\&#26700;&#38754;\&#34892;&#36335;&#38590;\bgsound.wm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62400" y="304800"/>
            <a:ext cx="5029200" cy="6096000"/>
          </a:xfrm>
        </p:spPr>
        <p:txBody>
          <a:bodyPr>
            <a:normAutofit/>
          </a:bodyPr>
          <a:lstStyle/>
          <a:p>
            <a:pPr algn="l" eaLnBrk="1" fontAlgn="ctr" hangingPunct="1"/>
            <a:r>
              <a:rPr lang="zh-CN" altLang="en-US" sz="4000">
                <a:solidFill>
                  <a:schemeClr val="tx1"/>
                </a:solidFill>
              </a:rPr>
              <a:t>酒放豪肠</a:t>
            </a:r>
            <a:br>
              <a:rPr lang="zh-CN" altLang="en-US" sz="4000">
                <a:solidFill>
                  <a:schemeClr val="tx1"/>
                </a:solidFill>
              </a:rPr>
            </a:br>
            <a:br>
              <a:rPr lang="zh-CN" altLang="en-US" sz="4000">
                <a:solidFill>
                  <a:schemeClr val="tx1"/>
                </a:solidFill>
              </a:rPr>
            </a:br>
            <a:r>
              <a:rPr lang="zh-CN" altLang="en-US" sz="4000">
                <a:solidFill>
                  <a:schemeClr val="tx1"/>
                </a:solidFill>
              </a:rPr>
              <a:t>七分酿成了月光</a:t>
            </a:r>
            <a:br>
              <a:rPr lang="zh-CN" altLang="en-US" sz="4000">
                <a:solidFill>
                  <a:schemeClr val="tx1"/>
                </a:solidFill>
              </a:rPr>
            </a:br>
            <a:br>
              <a:rPr lang="zh-CN" altLang="en-US" sz="4000">
                <a:solidFill>
                  <a:schemeClr val="tx1"/>
                </a:solidFill>
              </a:rPr>
            </a:br>
            <a:r>
              <a:rPr lang="zh-CN" altLang="en-US" sz="4000">
                <a:solidFill>
                  <a:schemeClr val="tx1"/>
                </a:solidFill>
              </a:rPr>
              <a:t>余下的三分啸成剑气</a:t>
            </a:r>
            <a:br>
              <a:rPr lang="zh-CN" altLang="en-US" sz="4000">
                <a:solidFill>
                  <a:schemeClr val="tx1"/>
                </a:solidFill>
              </a:rPr>
            </a:br>
            <a:br>
              <a:rPr lang="zh-CN" altLang="en-US" sz="4000">
                <a:solidFill>
                  <a:schemeClr val="tx1"/>
                </a:solidFill>
              </a:rPr>
            </a:br>
            <a:r>
              <a:rPr lang="zh-CN" altLang="en-US" sz="4000">
                <a:solidFill>
                  <a:schemeClr val="tx1"/>
                </a:solidFill>
              </a:rPr>
              <a:t>绣口一吐就半个盛唐</a:t>
            </a:r>
            <a:br>
              <a:rPr lang="zh-CN" altLang="en-US" sz="4000">
                <a:solidFill>
                  <a:schemeClr val="tx1"/>
                </a:solidFill>
              </a:rPr>
            </a:br>
            <a:br>
              <a:rPr lang="zh-CN" altLang="en-US" sz="4000">
                <a:solidFill>
                  <a:schemeClr val="tx1"/>
                </a:solidFill>
              </a:rPr>
            </a:br>
            <a:r>
              <a:rPr lang="zh-CN" altLang="en-US" sz="4000">
                <a:solidFill>
                  <a:schemeClr val="tx1"/>
                </a:solidFill>
              </a:rPr>
              <a:t>                </a:t>
            </a:r>
            <a:r>
              <a:rPr lang="en-US" altLang="zh-CN" sz="4000">
                <a:solidFill>
                  <a:schemeClr val="tx1"/>
                </a:solidFill>
              </a:rPr>
              <a:t>——</a:t>
            </a:r>
            <a:r>
              <a:rPr lang="zh-CN" altLang="en-US" sz="4000">
                <a:solidFill>
                  <a:schemeClr val="tx1"/>
                </a:solidFill>
              </a:rPr>
              <a:t>余光中</a:t>
            </a:r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pic>
        <p:nvPicPr>
          <p:cNvPr id="5124" name="Picture 4" descr="import36327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733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102051_03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/>
          <a:p>
            <a:pPr eaLnBrk="1" hangingPunct="1"/>
            <a:r>
              <a:rPr lang="en-US" altLang="zh-CN" sz="2800" b="1"/>
              <a:t> </a:t>
            </a:r>
            <a:endParaRPr lang="en-US" altLang="zh-CN"/>
          </a:p>
        </p:txBody>
      </p:sp>
      <p:sp>
        <p:nvSpPr>
          <p:cNvPr id="17412" name="Rectangle 4"/>
          <p:cNvSpPr>
            <a:spLocks noGrp="1" noRot="1" noChangeArrowheads="1"/>
          </p:cNvSpPr>
          <p:nvPr>
            <p:ph idx="1"/>
          </p:nvPr>
        </p:nvSpPr>
        <p:spPr>
          <a:xfrm>
            <a:off x="533400" y="1524000"/>
            <a:ext cx="8070850" cy="5145088"/>
          </a:xfrm>
          <a:solidFill>
            <a:schemeClr val="bg1"/>
          </a:solidFill>
          <a:ln w="57150">
            <a:solidFill>
              <a:schemeClr val="accent2"/>
            </a:solidFill>
          </a:ln>
        </p:spPr>
        <p:txBody>
          <a:bodyPr/>
          <a:lstStyle/>
          <a:p>
            <a:pPr algn="ctr" eaLnBrk="1" hangingPunct="1">
              <a:lnSpc>
                <a:spcPct val="135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zh-CN" b="1"/>
              <a:t> </a:t>
            </a:r>
            <a:r>
              <a:rPr kumimoji="1" lang="zh-CN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行路难（其一）</a:t>
            </a:r>
            <a:r>
              <a:rPr kumimoji="1" lang="zh-CN" altLang="en-US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李白</a:t>
            </a:r>
          </a:p>
          <a:p>
            <a:pPr eaLnBrk="1" hangingPunct="1">
              <a:defRPr/>
            </a:pPr>
            <a:r>
              <a:rPr kumimoji="1" lang="zh-CN" altLang="en-US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kumimoji="1" lang="zh-CN" altLang="en-US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3" action="ppaction://hlinksldjump"/>
              </a:rPr>
              <a:t>金樽清酒斗十千，玉盘珍羞直万钱。</a:t>
            </a:r>
            <a:endParaRPr kumimoji="1" lang="zh-CN" altLang="en-US" b="1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kumimoji="1" lang="zh-CN" altLang="en-US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kumimoji="1" lang="zh-CN" altLang="en-US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4" action="ppaction://hlinksldjump"/>
              </a:rPr>
              <a:t>停杯投箸不能食，拔剑四顾心茫然。</a:t>
            </a:r>
            <a:endParaRPr kumimoji="1" lang="zh-CN" altLang="en-US" b="1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kumimoji="1" lang="zh-CN" altLang="en-US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kumimoji="1" lang="zh-CN" altLang="en-US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5" action="ppaction://hlinksldjump"/>
              </a:rPr>
              <a:t>欲渡黄河冰塞川，将登太行雪满山。</a:t>
            </a:r>
            <a:endParaRPr kumimoji="1" lang="zh-CN" altLang="en-US" b="1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kumimoji="1" lang="zh-CN" altLang="en-US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kumimoji="1" lang="zh-CN" altLang="en-US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6" action="ppaction://hlinksldjump"/>
              </a:rPr>
              <a:t>闲来垂钓碧溪上，忽复乘舟梦日边。</a:t>
            </a:r>
            <a:endParaRPr kumimoji="1" lang="zh-CN" altLang="en-US" b="1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kumimoji="1" lang="zh-CN" altLang="en-US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kumimoji="1" lang="zh-CN" altLang="en-US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7" action="ppaction://hlinksldjump"/>
              </a:rPr>
              <a:t>行路难，行路难，多歧路，今安在？</a:t>
            </a:r>
            <a:endParaRPr kumimoji="1" lang="zh-CN" altLang="en-US" b="1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kumimoji="1" lang="zh-CN" altLang="en-US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kumimoji="1" lang="zh-CN" altLang="en-US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8" action="ppaction://hlinksldjump"/>
              </a:rPr>
              <a:t>长风破浪会有时，直挂云帆济沧海。</a:t>
            </a:r>
            <a:endParaRPr kumimoji="1" lang="zh-CN" altLang="en-US" b="1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341" name="Picture 5" descr="x2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219200" y="1066800"/>
            <a:ext cx="6324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Line 6">
            <a:hlinkClick r:id="rId10" action="ppaction://hlinksldjump"/>
          </p:cNvPr>
          <p:cNvSpPr>
            <a:spLocks noChangeShapeType="1"/>
          </p:cNvSpPr>
          <p:nvPr/>
        </p:nvSpPr>
        <p:spPr bwMode="auto">
          <a:xfrm flipH="1">
            <a:off x="8077200" y="6629400"/>
            <a:ext cx="76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8600" y="457200"/>
            <a:ext cx="8229600" cy="6096000"/>
          </a:xfrm>
        </p:spPr>
        <p:txBody>
          <a:bodyPr/>
          <a:lstStyle/>
          <a:p>
            <a:pPr eaLnBrk="1" hangingPunct="1"/>
            <a:endParaRPr lang="en-US" altLang="zh-CN">
              <a:solidFill>
                <a:srgbClr val="FF5050"/>
              </a:solidFill>
              <a:latin typeface="隶书" pitchFamily="49" charset="-122"/>
              <a:ea typeface="隶书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>
              <a:solidFill>
                <a:srgbClr val="FF5050"/>
              </a:solidFill>
              <a:latin typeface="隶书" pitchFamily="49" charset="-122"/>
              <a:ea typeface="隶书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CN" altLang="en-US">
                <a:solidFill>
                  <a:srgbClr val="FF5050"/>
                </a:solidFill>
                <a:latin typeface="隶书" pitchFamily="49" charset="-122"/>
                <a:ea typeface="隶书" pitchFamily="49" charset="-122"/>
              </a:rPr>
              <a:t>金樽</a:t>
            </a:r>
            <a:r>
              <a:rPr lang="zh-CN" altLang="en-US">
                <a:latin typeface="隶书" pitchFamily="49" charset="-122"/>
                <a:ea typeface="隶书" pitchFamily="49" charset="-122"/>
              </a:rPr>
              <a:t>清酒</a:t>
            </a:r>
            <a:r>
              <a:rPr lang="zh-CN" altLang="en-US">
                <a:solidFill>
                  <a:srgbClr val="FF5050"/>
                </a:solidFill>
                <a:latin typeface="隶书" pitchFamily="49" charset="-122"/>
                <a:ea typeface="隶书" pitchFamily="49" charset="-122"/>
              </a:rPr>
              <a:t>斗</a:t>
            </a:r>
            <a:r>
              <a:rPr lang="zh-CN" altLang="en-US">
                <a:latin typeface="隶书" pitchFamily="49" charset="-122"/>
                <a:ea typeface="隶书" pitchFamily="49" charset="-122"/>
              </a:rPr>
              <a:t>十千，玉盘</a:t>
            </a:r>
            <a:r>
              <a:rPr lang="zh-CN" altLang="en-US">
                <a:solidFill>
                  <a:srgbClr val="FF5050"/>
                </a:solidFill>
                <a:latin typeface="隶书" pitchFamily="49" charset="-122"/>
                <a:ea typeface="隶书" pitchFamily="49" charset="-122"/>
              </a:rPr>
              <a:t>珍羞直</a:t>
            </a:r>
            <a:r>
              <a:rPr lang="zh-CN" altLang="en-US">
                <a:latin typeface="隶书" pitchFamily="49" charset="-122"/>
                <a:ea typeface="隶书" pitchFamily="49" charset="-122"/>
              </a:rPr>
              <a:t>万钱。</a:t>
            </a:r>
          </a:p>
          <a:p>
            <a:pPr eaLnBrk="1" hangingPunct="1"/>
            <a:endParaRPr lang="zh-CN" altLang="en-US"/>
          </a:p>
          <a:p>
            <a:pPr eaLnBrk="1" hangingPunct="1">
              <a:buFont typeface="Wingdings" pitchFamily="2" charset="2"/>
              <a:buNone/>
            </a:pPr>
            <a:endParaRPr lang="zh-CN" altLang="en-US"/>
          </a:p>
          <a:p>
            <a:pPr eaLnBrk="1" hangingPunct="1"/>
            <a:endParaRPr lang="zh-CN" altLang="en-US"/>
          </a:p>
          <a:p>
            <a:pPr eaLnBrk="1" hangingPunct="1">
              <a:buFont typeface="Wingdings" pitchFamily="2" charset="2"/>
              <a:buNone/>
            </a:pPr>
            <a:r>
              <a:rPr lang="zh-CN" altLang="en-US"/>
              <a:t>      </a:t>
            </a: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381000" y="457200"/>
            <a:ext cx="1981200" cy="914400"/>
          </a:xfrm>
          <a:prstGeom prst="wedgeRectCallout">
            <a:avLst>
              <a:gd name="adj1" fmla="val -38139"/>
              <a:gd name="adj2" fmla="val 8888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zh-CN" altLang="en-US" sz="2400" b="1">
                <a:solidFill>
                  <a:schemeClr val="tx2"/>
                </a:solidFill>
              </a:rPr>
              <a:t>金酒杯</a:t>
            </a: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2743200" y="457200"/>
            <a:ext cx="2362200" cy="762000"/>
          </a:xfrm>
          <a:prstGeom prst="wedgeRectCallout">
            <a:avLst>
              <a:gd name="adj1" fmla="val -68412"/>
              <a:gd name="adj2" fmla="val 1164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CN" altLang="en-US" sz="2400" b="1">
                <a:solidFill>
                  <a:schemeClr val="tx2"/>
                </a:solidFill>
              </a:rPr>
              <a:t>斗十千：一斗酒值十千钱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1981200" y="2514600"/>
            <a:ext cx="2133600" cy="914400"/>
          </a:xfrm>
          <a:prstGeom prst="wedgeRectCallout">
            <a:avLst>
              <a:gd name="adj1" fmla="val 80731"/>
              <a:gd name="adj2" fmla="val -8958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CN" altLang="en-US" sz="2400" b="1"/>
              <a:t>名贵的菜肴。羞同“馐”</a:t>
            </a: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5410200" y="2895600"/>
            <a:ext cx="1752600" cy="685800"/>
          </a:xfrm>
          <a:prstGeom prst="wedgeRectCallout">
            <a:avLst>
              <a:gd name="adj1" fmla="val -47824"/>
              <a:gd name="adj2" fmla="val -16550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CN" altLang="en-US" sz="2400" b="1"/>
              <a:t>直：同“值”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81000" y="4038600"/>
            <a:ext cx="1447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15000"/>
              </a:lnSpc>
            </a:pPr>
            <a:r>
              <a:rPr lang="zh-CN" altLang="en-US" sz="4000" b="1"/>
              <a:t>盛宴</a:t>
            </a:r>
            <a:endParaRPr lang="zh-CN" altLang="en-US" sz="4000"/>
          </a:p>
        </p:txBody>
      </p:sp>
      <p:sp>
        <p:nvSpPr>
          <p:cNvPr id="19466" name="AutoShape 10"/>
          <p:cNvSpPr>
            <a:spLocks/>
          </p:cNvSpPr>
          <p:nvPr/>
        </p:nvSpPr>
        <p:spPr bwMode="auto">
          <a:xfrm>
            <a:off x="1752600" y="3886200"/>
            <a:ext cx="76200" cy="1219200"/>
          </a:xfrm>
          <a:prstGeom prst="leftBrace">
            <a:avLst>
              <a:gd name="adj1" fmla="val 133333"/>
              <a:gd name="adj2" fmla="val 500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2133600" y="37338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200" b="1"/>
              <a:t>美酒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2133600" y="45720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200" b="1">
                <a:latin typeface="宋体" pitchFamily="2" charset="-122"/>
              </a:rPr>
              <a:t>佳肴</a:t>
            </a:r>
          </a:p>
        </p:txBody>
      </p:sp>
      <p:sp>
        <p:nvSpPr>
          <p:cNvPr id="19470" name="AutoShape 14"/>
          <p:cNvSpPr>
            <a:spLocks/>
          </p:cNvSpPr>
          <p:nvPr/>
        </p:nvSpPr>
        <p:spPr bwMode="auto">
          <a:xfrm>
            <a:off x="3429000" y="3962400"/>
            <a:ext cx="76200" cy="1143000"/>
          </a:xfrm>
          <a:prstGeom prst="rightBrace">
            <a:avLst>
              <a:gd name="adj1" fmla="val 125000"/>
              <a:gd name="adj2" fmla="val 500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3810000" y="42672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200" b="1"/>
              <a:t>朋友的深厚友情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2438400" y="5791200"/>
            <a:ext cx="6248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200">
                <a:solidFill>
                  <a:srgbClr val="FF3300"/>
                </a:solidFill>
              </a:rPr>
              <a:t>语速稍快，语调偏高 ，读出感叹的语气</a:t>
            </a:r>
          </a:p>
        </p:txBody>
      </p:sp>
      <p:sp>
        <p:nvSpPr>
          <p:cNvPr id="19474" name="AutoShape 18"/>
          <p:cNvSpPr>
            <a:spLocks noChangeArrowheads="1"/>
          </p:cNvSpPr>
          <p:nvPr/>
        </p:nvSpPr>
        <p:spPr bwMode="auto">
          <a:xfrm rot="5400000" flipV="1">
            <a:off x="5105400" y="51054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15376" name="AutoShape 19">
            <a:hlinkClick r:id="rId2" action="ppaction://hlinksldjump"/>
          </p:cNvPr>
          <p:cNvSpPr>
            <a:spLocks noChangeArrowheads="1"/>
          </p:cNvSpPr>
          <p:nvPr/>
        </p:nvSpPr>
        <p:spPr bwMode="auto">
          <a:xfrm rot="10894645" flipV="1">
            <a:off x="8305800" y="64008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/>
      <p:bldP spid="19466" grpId="0" animBg="1"/>
      <p:bldP spid="19468" grpId="0"/>
      <p:bldP spid="19469" grpId="0"/>
      <p:bldP spid="19470" grpId="0" animBg="1"/>
      <p:bldP spid="19471" grpId="0"/>
      <p:bldP spid="19473" grpId="0"/>
      <p:bldP spid="1947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8600" y="228600"/>
            <a:ext cx="8458200" cy="5897563"/>
          </a:xfrm>
        </p:spPr>
        <p:txBody>
          <a:bodyPr/>
          <a:lstStyle/>
          <a:p>
            <a:pPr eaLnBrk="1" hangingPunct="1"/>
            <a:r>
              <a:rPr lang="zh-CN" altLang="en-US">
                <a:latin typeface="隶书" pitchFamily="49" charset="-122"/>
                <a:ea typeface="隶书" pitchFamily="49" charset="-122"/>
              </a:rPr>
              <a:t>停杯投</a:t>
            </a:r>
            <a:r>
              <a:rPr lang="zh-CN" altLang="en-US">
                <a:solidFill>
                  <a:srgbClr val="FF5050"/>
                </a:solidFill>
                <a:latin typeface="隶书" pitchFamily="49" charset="-122"/>
                <a:ea typeface="隶书" pitchFamily="49" charset="-122"/>
              </a:rPr>
              <a:t>箸</a:t>
            </a:r>
            <a:r>
              <a:rPr lang="zh-CN" altLang="en-US">
                <a:latin typeface="隶书" pitchFamily="49" charset="-122"/>
                <a:ea typeface="隶书" pitchFamily="49" charset="-122"/>
              </a:rPr>
              <a:t>不能食，拔剑</a:t>
            </a:r>
            <a:r>
              <a:rPr lang="zh-CN" altLang="en-US">
                <a:solidFill>
                  <a:srgbClr val="FF3300"/>
                </a:solidFill>
                <a:latin typeface="隶书" pitchFamily="49" charset="-122"/>
                <a:ea typeface="隶书" pitchFamily="49" charset="-122"/>
              </a:rPr>
              <a:t>四顾</a:t>
            </a:r>
            <a:r>
              <a:rPr lang="zh-CN" altLang="en-US">
                <a:latin typeface="隶书" pitchFamily="49" charset="-122"/>
                <a:ea typeface="隶书" pitchFamily="49" charset="-122"/>
              </a:rPr>
              <a:t>心茫然。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228600" y="838200"/>
            <a:ext cx="990600" cy="609600"/>
          </a:xfrm>
          <a:prstGeom prst="wedgeRectCallout">
            <a:avLst>
              <a:gd name="adj1" fmla="val 127884"/>
              <a:gd name="adj2" fmla="val -6979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CN" altLang="en-US" sz="2800" b="1">
                <a:solidFill>
                  <a:schemeClr val="tx2"/>
                </a:solidFill>
              </a:rPr>
              <a:t>筷子</a:t>
            </a: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5638800" y="838200"/>
            <a:ext cx="1752600" cy="685800"/>
          </a:xfrm>
          <a:prstGeom prst="wedgeRectCallout">
            <a:avLst>
              <a:gd name="adj1" fmla="val -75727"/>
              <a:gd name="adj2" fmla="val -6620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CN" altLang="en-US" sz="2800" b="1">
                <a:solidFill>
                  <a:schemeClr val="tx2"/>
                </a:solidFill>
              </a:rPr>
              <a:t>环顾四周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 rot="5400000" flipV="1">
            <a:off x="1104900" y="26289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81000" y="1524000"/>
            <a:ext cx="27432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15000"/>
              </a:lnSpc>
            </a:pPr>
            <a:r>
              <a:rPr lang="en-US" altLang="zh-CN" sz="3200" b="1"/>
              <a:t>  </a:t>
            </a:r>
            <a:r>
              <a:rPr lang="zh-CN" altLang="en-US" sz="4000" b="1"/>
              <a:t>宴会上</a:t>
            </a:r>
            <a:endParaRPr lang="zh-CN" altLang="en-US" sz="4000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838200" y="3124200"/>
            <a:ext cx="2101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200" b="1">
                <a:solidFill>
                  <a:srgbClr val="FF5050"/>
                </a:solidFill>
                <a:latin typeface="宋体" pitchFamily="2" charset="-122"/>
              </a:rPr>
              <a:t>停</a:t>
            </a:r>
            <a:r>
              <a:rPr lang="zh-CN" altLang="en-US" sz="3200" b="1">
                <a:latin typeface="宋体" pitchFamily="2" charset="-122"/>
              </a:rPr>
              <a:t>杯</a:t>
            </a:r>
            <a:r>
              <a:rPr lang="zh-CN" altLang="en-US" sz="3200" b="1">
                <a:solidFill>
                  <a:srgbClr val="FF5050"/>
                </a:solidFill>
                <a:latin typeface="宋体" pitchFamily="2" charset="-122"/>
              </a:rPr>
              <a:t>投</a:t>
            </a:r>
            <a:r>
              <a:rPr lang="zh-CN" altLang="en-US" sz="3200" b="1">
                <a:latin typeface="宋体" pitchFamily="2" charset="-122"/>
              </a:rPr>
              <a:t>箸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838200" y="38100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200" b="1">
                <a:solidFill>
                  <a:srgbClr val="FF5050"/>
                </a:solidFill>
                <a:latin typeface="宋体" pitchFamily="2" charset="-122"/>
              </a:rPr>
              <a:t>拔</a:t>
            </a:r>
            <a:r>
              <a:rPr lang="zh-CN" altLang="en-US" sz="3200" b="1">
                <a:latin typeface="宋体" pitchFamily="2" charset="-122"/>
              </a:rPr>
              <a:t>剑四</a:t>
            </a:r>
            <a:r>
              <a:rPr lang="zh-CN" altLang="en-US" sz="3200" b="1">
                <a:solidFill>
                  <a:srgbClr val="FF5050"/>
                </a:solidFill>
                <a:latin typeface="宋体" pitchFamily="2" charset="-122"/>
              </a:rPr>
              <a:t>顾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733800" y="3352800"/>
            <a:ext cx="4038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200" b="1">
                <a:solidFill>
                  <a:srgbClr val="660066"/>
                </a:solidFill>
                <a:latin typeface="宋体" pitchFamily="2" charset="-122"/>
              </a:rPr>
              <a:t>内心苦闷抑郁悲愤</a:t>
            </a:r>
          </a:p>
        </p:txBody>
      </p:sp>
      <p:sp>
        <p:nvSpPr>
          <p:cNvPr id="21515" name="AutoShape 11"/>
          <p:cNvSpPr>
            <a:spLocks/>
          </p:cNvSpPr>
          <p:nvPr/>
        </p:nvSpPr>
        <p:spPr bwMode="auto">
          <a:xfrm>
            <a:off x="3200400" y="3276600"/>
            <a:ext cx="228600" cy="914400"/>
          </a:xfrm>
          <a:prstGeom prst="rightBrace">
            <a:avLst>
              <a:gd name="adj1" fmla="val 33333"/>
              <a:gd name="adj2" fmla="val 500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21516" name="AutoShape 12"/>
          <p:cNvSpPr>
            <a:spLocks/>
          </p:cNvSpPr>
          <p:nvPr/>
        </p:nvSpPr>
        <p:spPr bwMode="auto">
          <a:xfrm>
            <a:off x="533400" y="3429000"/>
            <a:ext cx="76200" cy="914400"/>
          </a:xfrm>
          <a:prstGeom prst="leftBrace">
            <a:avLst>
              <a:gd name="adj1" fmla="val 100000"/>
              <a:gd name="adj2" fmla="val 500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1752600" y="541020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200">
                <a:solidFill>
                  <a:srgbClr val="FF3300"/>
                </a:solidFill>
              </a:rPr>
              <a:t>语调低沉</a:t>
            </a:r>
            <a:r>
              <a:rPr lang="zh-CN" altLang="en-US"/>
              <a:t>，</a:t>
            </a:r>
            <a:r>
              <a:rPr lang="zh-CN" altLang="en-US" sz="3200">
                <a:solidFill>
                  <a:srgbClr val="FF3300"/>
                </a:solidFill>
              </a:rPr>
              <a:t>语速稍慢</a:t>
            </a:r>
            <a:r>
              <a:rPr lang="zh-CN" altLang="en-US"/>
              <a:t>，读出</a:t>
            </a:r>
            <a:r>
              <a:rPr lang="zh-CN" altLang="en-US" sz="3200">
                <a:solidFill>
                  <a:srgbClr val="FF3300"/>
                </a:solidFill>
              </a:rPr>
              <a:t>抑郁和悲愤</a:t>
            </a:r>
          </a:p>
        </p:txBody>
      </p:sp>
      <p:sp>
        <p:nvSpPr>
          <p:cNvPr id="21518" name="AutoShape 14"/>
          <p:cNvSpPr>
            <a:spLocks noChangeArrowheads="1"/>
          </p:cNvSpPr>
          <p:nvPr/>
        </p:nvSpPr>
        <p:spPr bwMode="auto">
          <a:xfrm rot="5400000" flipV="1">
            <a:off x="4610100" y="42291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16399" name="AutoShape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 rot="10894645" flipV="1">
            <a:off x="8305800" y="64008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  <p:bldP spid="21511" grpId="0"/>
      <p:bldP spid="21512" grpId="0"/>
      <p:bldP spid="21513" grpId="0"/>
      <p:bldP spid="21514" grpId="0"/>
      <p:bldP spid="21515" grpId="0" animBg="1"/>
      <p:bldP spid="21516" grpId="0" animBg="1"/>
      <p:bldP spid="21517" grpId="0"/>
      <p:bldP spid="215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52400" y="228600"/>
            <a:ext cx="8534400" cy="5897563"/>
          </a:xfrm>
        </p:spPr>
        <p:txBody>
          <a:bodyPr/>
          <a:lstStyle/>
          <a:p>
            <a:pPr eaLnBrk="1" hangingPunct="1"/>
            <a:r>
              <a:rPr lang="zh-CN" altLang="en-US">
                <a:latin typeface="隶书" pitchFamily="49" charset="-122"/>
                <a:ea typeface="隶书" pitchFamily="49" charset="-122"/>
              </a:rPr>
              <a:t>欲渡黄河冰塞川，将登太行雪满山。</a:t>
            </a:r>
          </a:p>
        </p:txBody>
      </p:sp>
      <p:sp>
        <p:nvSpPr>
          <p:cNvPr id="22532" name="AutoShape 4"/>
          <p:cNvSpPr>
            <a:spLocks/>
          </p:cNvSpPr>
          <p:nvPr/>
        </p:nvSpPr>
        <p:spPr bwMode="auto">
          <a:xfrm>
            <a:off x="457200" y="1447800"/>
            <a:ext cx="152400" cy="1524000"/>
          </a:xfrm>
          <a:prstGeom prst="leftBrace">
            <a:avLst>
              <a:gd name="adj1" fmla="val 83333"/>
              <a:gd name="adj2" fmla="val 53384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62000" y="1295400"/>
            <a:ext cx="24384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200" b="1">
                <a:solidFill>
                  <a:srgbClr val="000099"/>
                </a:solidFill>
              </a:rPr>
              <a:t>欲渡黄河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85800" y="2438400"/>
            <a:ext cx="2286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200" b="1">
                <a:solidFill>
                  <a:srgbClr val="000099"/>
                </a:solidFill>
              </a:rPr>
              <a:t>将登太行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V="1">
            <a:off x="2667000" y="16002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V="1">
            <a:off x="2667000" y="28194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962400" y="1371600"/>
            <a:ext cx="1885950" cy="57943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zh-CN" sz="3200" b="1">
                <a:solidFill>
                  <a:srgbClr val="006600"/>
                </a:solidFill>
              </a:rPr>
              <a:t>“</a:t>
            </a:r>
            <a:r>
              <a:rPr lang="zh-CN" altLang="en-US" sz="3200" b="1">
                <a:solidFill>
                  <a:srgbClr val="006600"/>
                </a:solidFill>
              </a:rPr>
              <a:t>冰塞川”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886200" y="2514600"/>
            <a:ext cx="2590800" cy="57943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zh-CN" sz="3200" b="1">
                <a:solidFill>
                  <a:srgbClr val="006600"/>
                </a:solidFill>
              </a:rPr>
              <a:t>“</a:t>
            </a:r>
            <a:r>
              <a:rPr lang="zh-CN" altLang="en-US" sz="3200" b="1">
                <a:solidFill>
                  <a:srgbClr val="006600"/>
                </a:solidFill>
              </a:rPr>
              <a:t>雪满山”</a:t>
            </a:r>
          </a:p>
        </p:txBody>
      </p:sp>
      <p:sp>
        <p:nvSpPr>
          <p:cNvPr id="22539" name="AutoShape 11"/>
          <p:cNvSpPr>
            <a:spLocks noChangeArrowheads="1"/>
          </p:cNvSpPr>
          <p:nvPr/>
        </p:nvSpPr>
        <p:spPr bwMode="auto">
          <a:xfrm>
            <a:off x="1295400" y="32004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22540" name="AutoShape 12"/>
          <p:cNvSpPr>
            <a:spLocks noChangeArrowheads="1"/>
          </p:cNvSpPr>
          <p:nvPr/>
        </p:nvSpPr>
        <p:spPr bwMode="auto">
          <a:xfrm>
            <a:off x="4724400" y="32766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0" y="38100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>
                <a:solidFill>
                  <a:srgbClr val="990033"/>
                </a:solidFill>
              </a:rPr>
              <a:t>象征对理想的追求。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4038600" y="3810000"/>
            <a:ext cx="3733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>
                <a:solidFill>
                  <a:srgbClr val="990033"/>
                </a:solidFill>
              </a:rPr>
              <a:t>象征仕途的艰难、人生道路上的艰难险阻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52400" y="5638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200"/>
              <a:t>读出诗人步步</a:t>
            </a:r>
            <a:r>
              <a:rPr lang="zh-CN" altLang="en-US" sz="3200">
                <a:solidFill>
                  <a:srgbClr val="FF3300"/>
                </a:solidFill>
              </a:rPr>
              <a:t>如临薄冰，仕途坎坷</a:t>
            </a:r>
            <a:r>
              <a:rPr lang="zh-CN" altLang="en-US" sz="3200"/>
              <a:t>，无限失意的那种 </a:t>
            </a:r>
            <a:r>
              <a:rPr lang="zh-CN" altLang="en-US" sz="3200">
                <a:solidFill>
                  <a:srgbClr val="FF3300"/>
                </a:solidFill>
              </a:rPr>
              <a:t>怅惘 、无助、悲伤 的感情</a:t>
            </a:r>
          </a:p>
        </p:txBody>
      </p:sp>
      <p:sp>
        <p:nvSpPr>
          <p:cNvPr id="22544" name="AutoShape 16"/>
          <p:cNvSpPr>
            <a:spLocks noChangeArrowheads="1"/>
          </p:cNvSpPr>
          <p:nvPr/>
        </p:nvSpPr>
        <p:spPr bwMode="auto">
          <a:xfrm>
            <a:off x="3276600" y="4800600"/>
            <a:ext cx="381000" cy="7620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17425" name="AutoShape 17">
            <a:hlinkClick r:id="rId2" action="ppaction://hlinksldjump"/>
          </p:cNvPr>
          <p:cNvSpPr>
            <a:spLocks noChangeArrowheads="1"/>
          </p:cNvSpPr>
          <p:nvPr/>
        </p:nvSpPr>
        <p:spPr bwMode="auto">
          <a:xfrm rot="10894645" flipV="1">
            <a:off x="8305800" y="64008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/>
      <p:bldP spid="22534" grpId="0"/>
      <p:bldP spid="22535" grpId="0" animBg="1"/>
      <p:bldP spid="22536" grpId="0" animBg="1"/>
      <p:bldP spid="22537" grpId="0" animBg="1"/>
      <p:bldP spid="22538" grpId="0" animBg="1"/>
      <p:bldP spid="22539" grpId="0" animBg="1"/>
      <p:bldP spid="22540" grpId="0" animBg="1"/>
      <p:bldP spid="22541" grpId="0"/>
      <p:bldP spid="22542" grpId="0"/>
      <p:bldP spid="22543" grpId="0"/>
      <p:bldP spid="225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81000" y="457200"/>
            <a:ext cx="8305800" cy="5668963"/>
          </a:xfrm>
        </p:spPr>
        <p:txBody>
          <a:bodyPr/>
          <a:lstStyle/>
          <a:p>
            <a:pPr eaLnBrk="1" hangingPunct="1"/>
            <a:r>
              <a:rPr lang="zh-CN" altLang="en-US">
                <a:latin typeface="隶书" pitchFamily="49" charset="-122"/>
                <a:ea typeface="隶书" pitchFamily="49" charset="-122"/>
              </a:rPr>
              <a:t>闲来</a:t>
            </a:r>
            <a:r>
              <a:rPr lang="zh-CN" altLang="en-US">
                <a:solidFill>
                  <a:srgbClr val="FF5050"/>
                </a:solidFill>
                <a:latin typeface="隶书" pitchFamily="49" charset="-122"/>
                <a:ea typeface="隶书" pitchFamily="49" charset="-122"/>
              </a:rPr>
              <a:t>垂钓碧溪上</a:t>
            </a:r>
            <a:r>
              <a:rPr lang="zh-CN" altLang="en-US">
                <a:latin typeface="隶书" pitchFamily="49" charset="-122"/>
                <a:ea typeface="隶书" pitchFamily="49" charset="-122"/>
              </a:rPr>
              <a:t>，忽</a:t>
            </a:r>
            <a:r>
              <a:rPr lang="zh-CN" altLang="en-US">
                <a:solidFill>
                  <a:srgbClr val="FF5050"/>
                </a:solidFill>
                <a:latin typeface="隶书" pitchFamily="49" charset="-122"/>
                <a:ea typeface="隶书" pitchFamily="49" charset="-122"/>
              </a:rPr>
              <a:t>复乘舟梦日边</a:t>
            </a:r>
            <a:r>
              <a:rPr lang="zh-CN" altLang="en-US">
                <a:latin typeface="隶书" pitchFamily="49" charset="-122"/>
                <a:ea typeface="隶书" pitchFamily="49" charset="-122"/>
              </a:rPr>
              <a:t>。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228600" y="1295400"/>
            <a:ext cx="3505200" cy="1676400"/>
          </a:xfrm>
          <a:prstGeom prst="wedgeRectCallout">
            <a:avLst>
              <a:gd name="adj1" fmla="val 29301"/>
              <a:gd name="adj2" fmla="val -717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CN" altLang="en-US" sz="2400" b="1">
                <a:solidFill>
                  <a:schemeClr val="tx2"/>
                </a:solidFill>
              </a:rPr>
              <a:t>据</a:t>
            </a:r>
            <a:r>
              <a:rPr lang="en-US" altLang="zh-CN" sz="2400" b="1">
                <a:solidFill>
                  <a:schemeClr val="tx2"/>
                </a:solidFill>
              </a:rPr>
              <a:t>《</a:t>
            </a:r>
            <a:r>
              <a:rPr lang="zh-CN" altLang="en-US" sz="2400" b="1">
                <a:solidFill>
                  <a:schemeClr val="tx2"/>
                </a:solidFill>
              </a:rPr>
              <a:t>史记</a:t>
            </a:r>
            <a:r>
              <a:rPr lang="en-US" altLang="zh-CN" sz="2400" b="1">
                <a:solidFill>
                  <a:schemeClr val="tx2"/>
                </a:solidFill>
              </a:rPr>
              <a:t>--</a:t>
            </a:r>
            <a:r>
              <a:rPr lang="zh-CN" altLang="en-US" sz="2400" b="1">
                <a:solidFill>
                  <a:schemeClr val="tx2"/>
                </a:solidFill>
              </a:rPr>
              <a:t>齐太公世家</a:t>
            </a:r>
            <a:r>
              <a:rPr lang="en-US" altLang="zh-CN" sz="2400" b="1">
                <a:solidFill>
                  <a:schemeClr val="tx2"/>
                </a:solidFill>
              </a:rPr>
              <a:t>》</a:t>
            </a:r>
            <a:r>
              <a:rPr lang="zh-CN" altLang="en-US" sz="2400" b="1">
                <a:solidFill>
                  <a:schemeClr val="tx2"/>
                </a:solidFill>
              </a:rPr>
              <a:t>载，吕尚（姜太公）曾在渭水边垂钓，后来遇到周文王，被重用</a:t>
            </a:r>
          </a:p>
        </p:txBody>
      </p:sp>
      <p:grpSp>
        <p:nvGrpSpPr>
          <p:cNvPr id="24581" name="Group 5"/>
          <p:cNvGrpSpPr>
            <a:grpSpLocks/>
          </p:cNvGrpSpPr>
          <p:nvPr/>
        </p:nvGrpSpPr>
        <p:grpSpPr bwMode="auto">
          <a:xfrm>
            <a:off x="3352800" y="990600"/>
            <a:ext cx="4800600" cy="2209800"/>
            <a:chOff x="2400" y="2544"/>
            <a:chExt cx="3024" cy="1392"/>
          </a:xfrm>
        </p:grpSpPr>
        <p:sp>
          <p:nvSpPr>
            <p:cNvPr id="18446" name="AutoShape 6"/>
            <p:cNvSpPr>
              <a:spLocks/>
            </p:cNvSpPr>
            <p:nvPr/>
          </p:nvSpPr>
          <p:spPr bwMode="auto">
            <a:xfrm rot="-5400000">
              <a:off x="2664" y="2280"/>
              <a:ext cx="96" cy="624"/>
            </a:xfrm>
            <a:prstGeom prst="leftBracket">
              <a:avLst>
                <a:gd name="adj" fmla="val 325000"/>
              </a:avLst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zh-CN" altLang="en-US"/>
            </a:p>
          </p:txBody>
        </p:sp>
        <p:sp>
          <p:nvSpPr>
            <p:cNvPr id="18447" name="AutoShape 7"/>
            <p:cNvSpPr>
              <a:spLocks noChangeArrowheads="1"/>
            </p:cNvSpPr>
            <p:nvPr/>
          </p:nvSpPr>
          <p:spPr bwMode="auto">
            <a:xfrm>
              <a:off x="2976" y="2976"/>
              <a:ext cx="2448" cy="960"/>
            </a:xfrm>
            <a:prstGeom prst="wedgeRectCallout">
              <a:avLst>
                <a:gd name="adj1" fmla="val -60782"/>
                <a:gd name="adj2" fmla="val -841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r>
                <a:rPr lang="zh-CN" altLang="en-US" sz="2800" b="1"/>
                <a:t>合用这两句典故，是比喻人生世事无常，一定会遇到转机。</a:t>
              </a:r>
              <a:endParaRPr lang="zh-CN" altLang="en-US" sz="3200" b="1"/>
            </a:p>
          </p:txBody>
        </p:sp>
      </p:grpSp>
      <p:sp>
        <p:nvSpPr>
          <p:cNvPr id="18438" name="AutoShape 8"/>
          <p:cNvSpPr>
            <a:spLocks noChangeArrowheads="1"/>
          </p:cNvSpPr>
          <p:nvPr/>
        </p:nvSpPr>
        <p:spPr bwMode="auto">
          <a:xfrm>
            <a:off x="7086600" y="381000"/>
            <a:ext cx="2057400" cy="1143000"/>
          </a:xfrm>
          <a:prstGeom prst="wedgeRectCallout">
            <a:avLst>
              <a:gd name="adj1" fmla="val -75463"/>
              <a:gd name="adj2" fmla="val 2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CN" altLang="en-US" sz="2400" b="1"/>
              <a:t>传说伊尹见汤以前，梦乘舟过日月之边。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04800" y="3124200"/>
            <a:ext cx="20574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zh-CN" sz="3200" b="1">
                <a:solidFill>
                  <a:schemeClr val="tx2"/>
                </a:solidFill>
              </a:rPr>
              <a:t>   </a:t>
            </a:r>
            <a:r>
              <a:rPr lang="zh-CN" altLang="en-US" sz="3200" b="1">
                <a:solidFill>
                  <a:schemeClr val="tx2"/>
                </a:solidFill>
              </a:rPr>
              <a:t>吕尚</a:t>
            </a:r>
          </a:p>
          <a:p>
            <a:pPr eaLnBrk="1" hangingPunct="1"/>
            <a:endParaRPr lang="zh-CN" altLang="en-US" sz="3200" b="1">
              <a:solidFill>
                <a:schemeClr val="tx2"/>
              </a:solidFill>
            </a:endParaRPr>
          </a:p>
          <a:p>
            <a:pPr eaLnBrk="1" hangingPunct="1"/>
            <a:r>
              <a:rPr lang="zh-CN" altLang="en-US" sz="3200" b="1">
                <a:solidFill>
                  <a:schemeClr val="tx2"/>
                </a:solidFill>
              </a:rPr>
              <a:t>   伊尹</a:t>
            </a:r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>
            <a:off x="2209800" y="3733800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95600" y="3429000"/>
            <a:ext cx="56737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200" b="1">
                <a:solidFill>
                  <a:srgbClr val="000099"/>
                </a:solidFill>
              </a:rPr>
              <a:t>用典故，表示对前途仍抱有希望，心情由郁闷趋向开朗</a:t>
            </a:r>
          </a:p>
        </p:txBody>
      </p:sp>
      <p:sp>
        <p:nvSpPr>
          <p:cNvPr id="24588" name="AutoShape 12"/>
          <p:cNvSpPr>
            <a:spLocks/>
          </p:cNvSpPr>
          <p:nvPr/>
        </p:nvSpPr>
        <p:spPr bwMode="auto">
          <a:xfrm>
            <a:off x="228600" y="3200400"/>
            <a:ext cx="76200" cy="1447800"/>
          </a:xfrm>
          <a:prstGeom prst="leftBrace">
            <a:avLst>
              <a:gd name="adj1" fmla="val 158333"/>
              <a:gd name="adj2" fmla="val 500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24590" name="AutoShape 14"/>
          <p:cNvSpPr>
            <a:spLocks noChangeArrowheads="1"/>
          </p:cNvSpPr>
          <p:nvPr/>
        </p:nvSpPr>
        <p:spPr bwMode="auto">
          <a:xfrm rot="5400000">
            <a:off x="4419600" y="4724400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3276600" y="54864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zh-CN" sz="2800" b="1">
                <a:solidFill>
                  <a:srgbClr val="990033"/>
                </a:solidFill>
                <a:latin typeface="宋体" pitchFamily="2" charset="-122"/>
              </a:rPr>
              <a:t> </a:t>
            </a:r>
            <a:r>
              <a:rPr lang="zh-CN" altLang="en-US" sz="2800" b="1">
                <a:solidFill>
                  <a:srgbClr val="990033"/>
                </a:solidFill>
                <a:latin typeface="宋体" pitchFamily="2" charset="-122"/>
              </a:rPr>
              <a:t>昂扬、明朗的语调</a:t>
            </a:r>
          </a:p>
        </p:txBody>
      </p:sp>
      <p:sp>
        <p:nvSpPr>
          <p:cNvPr id="18445" name="AutoShape 16">
            <a:hlinkClick r:id="rId2" action="ppaction://hlinksldjump"/>
          </p:cNvPr>
          <p:cNvSpPr>
            <a:spLocks noChangeArrowheads="1"/>
          </p:cNvSpPr>
          <p:nvPr/>
        </p:nvSpPr>
        <p:spPr bwMode="auto">
          <a:xfrm rot="10894645" flipV="1">
            <a:off x="8305800" y="64008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/>
      <p:bldP spid="24586" grpId="0" animBg="1"/>
      <p:bldP spid="24587" grpId="0"/>
      <p:bldP spid="24588" grpId="0" animBg="1"/>
      <p:bldP spid="24590" grpId="0" animBg="1"/>
      <p:bldP spid="2459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81000" y="457200"/>
            <a:ext cx="8305800" cy="5668963"/>
          </a:xfrm>
        </p:spPr>
        <p:txBody>
          <a:bodyPr/>
          <a:lstStyle/>
          <a:p>
            <a:pPr eaLnBrk="1" hangingPunct="1"/>
            <a:r>
              <a:rPr lang="zh-CN" altLang="en-US">
                <a:latin typeface="隶书" pitchFamily="49" charset="-122"/>
                <a:ea typeface="隶书" pitchFamily="49" charset="-122"/>
              </a:rPr>
              <a:t>行路难，行路难，多</a:t>
            </a:r>
            <a:r>
              <a:rPr lang="zh-CN" altLang="en-US">
                <a:solidFill>
                  <a:srgbClr val="FF5050"/>
                </a:solidFill>
                <a:latin typeface="隶书" pitchFamily="49" charset="-122"/>
                <a:ea typeface="隶书" pitchFamily="49" charset="-122"/>
              </a:rPr>
              <a:t>歧路</a:t>
            </a:r>
            <a:r>
              <a:rPr lang="zh-CN" altLang="en-US">
                <a:latin typeface="隶书" pitchFamily="49" charset="-122"/>
                <a:ea typeface="隶书" pitchFamily="49" charset="-122"/>
              </a:rPr>
              <a:t>，</a:t>
            </a:r>
            <a:r>
              <a:rPr lang="zh-CN" altLang="en-US">
                <a:solidFill>
                  <a:srgbClr val="FF3300"/>
                </a:solidFill>
                <a:latin typeface="隶书" pitchFamily="49" charset="-122"/>
                <a:ea typeface="隶书" pitchFamily="49" charset="-122"/>
              </a:rPr>
              <a:t>今安在</a:t>
            </a:r>
            <a:r>
              <a:rPr lang="zh-CN" altLang="en-US">
                <a:latin typeface="隶书" pitchFamily="49" charset="-122"/>
                <a:ea typeface="隶书" pitchFamily="49" charset="-122"/>
              </a:rPr>
              <a:t>？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3200400" y="1371600"/>
            <a:ext cx="1066800" cy="533400"/>
          </a:xfrm>
          <a:prstGeom prst="wedgeRectCallout">
            <a:avLst>
              <a:gd name="adj1" fmla="val 100000"/>
              <a:gd name="adj2" fmla="val -12321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CN" altLang="en-US" sz="2400" b="1">
                <a:solidFill>
                  <a:schemeClr val="tx2"/>
                </a:solidFill>
              </a:rPr>
              <a:t>叉路</a:t>
            </a: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6400800" y="1295400"/>
            <a:ext cx="2286000" cy="1143000"/>
          </a:xfrm>
          <a:prstGeom prst="wedgeRectCallout">
            <a:avLst>
              <a:gd name="adj1" fmla="val -58472"/>
              <a:gd name="adj2" fmla="val -841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CN" altLang="en-US" sz="2400" b="1">
                <a:solidFill>
                  <a:schemeClr val="tx2"/>
                </a:solidFill>
              </a:rPr>
              <a:t>如今身在何处，意思是，我该何去何从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0" y="2819400"/>
            <a:ext cx="3505200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15000"/>
              </a:lnSpc>
            </a:pPr>
            <a:r>
              <a:rPr lang="en-US" altLang="zh-CN" sz="3200" b="1"/>
              <a:t>   “</a:t>
            </a:r>
            <a:r>
              <a:rPr lang="zh-CN" altLang="en-US" sz="3200" b="1"/>
              <a:t>行路难”</a:t>
            </a:r>
          </a:p>
          <a:p>
            <a:pPr eaLnBrk="1" hangingPunct="1">
              <a:lnSpc>
                <a:spcPct val="115000"/>
              </a:lnSpc>
            </a:pPr>
            <a:r>
              <a:rPr lang="zh-CN" altLang="en-US" sz="3200" b="1">
                <a:solidFill>
                  <a:schemeClr val="tx2"/>
                </a:solidFill>
                <a:latin typeface="宋体" pitchFamily="2" charset="-122"/>
              </a:rPr>
              <a:t>反复感叹世路艰难。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962400" y="2590800"/>
            <a:ext cx="47244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200" b="1">
                <a:solidFill>
                  <a:srgbClr val="000099"/>
                </a:solidFill>
                <a:latin typeface="宋体" pitchFamily="2" charset="-122"/>
              </a:rPr>
              <a:t>反映了诗人想继续追求进取，又恐世路艰难的矛盾心理，情绪又趋低沉。</a:t>
            </a:r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3276600" y="3200400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 rot="5400000">
            <a:off x="5105400" y="4572000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2346325" y="56610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zh-CN" altLang="zh-CN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2895600" y="5334000"/>
            <a:ext cx="45577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zh-CN" sz="2800" b="1">
                <a:solidFill>
                  <a:srgbClr val="990033"/>
                </a:solidFill>
                <a:latin typeface="宋体" pitchFamily="2" charset="-122"/>
              </a:rPr>
              <a:t>    </a:t>
            </a:r>
            <a:r>
              <a:rPr lang="zh-CN" altLang="en-US" sz="2800" b="1">
                <a:solidFill>
                  <a:srgbClr val="990033"/>
                </a:solidFill>
                <a:latin typeface="宋体" pitchFamily="2" charset="-122"/>
              </a:rPr>
              <a:t>阴沉、低落，再度  </a:t>
            </a:r>
          </a:p>
          <a:p>
            <a:pPr eaLnBrk="1" hangingPunct="1"/>
            <a:r>
              <a:rPr lang="zh-CN" altLang="en-US" sz="2800" b="1">
                <a:solidFill>
                  <a:srgbClr val="990033"/>
                </a:solidFill>
                <a:latin typeface="宋体" pitchFamily="2" charset="-122"/>
              </a:rPr>
              <a:t>  陷入苦闷彷徨之中的语调</a:t>
            </a:r>
          </a:p>
        </p:txBody>
      </p:sp>
      <p:sp>
        <p:nvSpPr>
          <p:cNvPr id="19468" name="AutoShape 13">
            <a:hlinkClick r:id="rId2" action="ppaction://hlinksldjump"/>
          </p:cNvPr>
          <p:cNvSpPr>
            <a:spLocks noChangeArrowheads="1"/>
          </p:cNvSpPr>
          <p:nvPr/>
        </p:nvSpPr>
        <p:spPr bwMode="auto">
          <a:xfrm rot="10894645" flipV="1">
            <a:off x="8305800" y="64008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/>
      <p:bldP spid="26631" grpId="0"/>
      <p:bldP spid="26632" grpId="0" animBg="1"/>
      <p:bldP spid="26633" grpId="0" animBg="1"/>
      <p:bldP spid="2663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304800"/>
            <a:ext cx="8686800" cy="5821363"/>
          </a:xfrm>
        </p:spPr>
        <p:txBody>
          <a:bodyPr/>
          <a:lstStyle/>
          <a:p>
            <a:pPr eaLnBrk="1" hangingPunct="1"/>
            <a:r>
              <a:rPr lang="zh-CN" altLang="en-US">
                <a:solidFill>
                  <a:srgbClr val="FF5050"/>
                </a:solidFill>
                <a:latin typeface="隶书" pitchFamily="49" charset="-122"/>
                <a:ea typeface="隶书" pitchFamily="49" charset="-122"/>
              </a:rPr>
              <a:t>长风破浪</a:t>
            </a:r>
            <a:r>
              <a:rPr lang="zh-CN" altLang="en-US">
                <a:latin typeface="隶书" pitchFamily="49" charset="-122"/>
                <a:ea typeface="隶书" pitchFamily="49" charset="-122"/>
              </a:rPr>
              <a:t>会有时，直挂</a:t>
            </a:r>
            <a:r>
              <a:rPr lang="zh-CN" altLang="en-US">
                <a:solidFill>
                  <a:srgbClr val="FF5050"/>
                </a:solidFill>
                <a:latin typeface="隶书" pitchFamily="49" charset="-122"/>
                <a:ea typeface="隶书" pitchFamily="49" charset="-122"/>
              </a:rPr>
              <a:t>云帆济沧海</a:t>
            </a:r>
            <a:r>
              <a:rPr lang="zh-CN" altLang="en-US">
                <a:latin typeface="隶书" pitchFamily="49" charset="-122"/>
                <a:ea typeface="隶书" pitchFamily="49" charset="-122"/>
              </a:rPr>
              <a:t>。</a:t>
            </a:r>
            <a:r>
              <a:rPr lang="zh-CN" altLang="en-US">
                <a:ea typeface="隶书" pitchFamily="49" charset="-122"/>
              </a:rPr>
              <a:t> </a:t>
            </a:r>
            <a:endParaRPr lang="zh-CN" altLang="en-US"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228600" y="1143000"/>
            <a:ext cx="2514600" cy="990600"/>
          </a:xfrm>
          <a:prstGeom prst="wedgeRectCallout">
            <a:avLst>
              <a:gd name="adj1" fmla="val -2713"/>
              <a:gd name="adj2" fmla="val -8589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CN" altLang="en-US" sz="3200" b="1">
                <a:solidFill>
                  <a:schemeClr val="tx2"/>
                </a:solidFill>
              </a:rPr>
              <a:t>比喻实现政治理想</a:t>
            </a: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5029200" y="1295400"/>
            <a:ext cx="685800" cy="533400"/>
          </a:xfrm>
          <a:prstGeom prst="wedgeRectCallout">
            <a:avLst>
              <a:gd name="adj1" fmla="val 21991"/>
              <a:gd name="adj2" fmla="val -14345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CN" altLang="en-US" sz="3200" b="1">
                <a:solidFill>
                  <a:schemeClr val="tx2"/>
                </a:solidFill>
              </a:rPr>
              <a:t>渡</a:t>
            </a:r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3048000" y="1143000"/>
            <a:ext cx="1752600" cy="914400"/>
          </a:xfrm>
          <a:prstGeom prst="wedgeRectCallout">
            <a:avLst>
              <a:gd name="adj1" fmla="val 47644"/>
              <a:gd name="adj2" fmla="val -8524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CN" altLang="en-US" sz="2800" b="1">
                <a:solidFill>
                  <a:schemeClr val="tx2"/>
                </a:solidFill>
              </a:rPr>
              <a:t>像白云一样的船帆</a:t>
            </a:r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6629400" y="990600"/>
            <a:ext cx="1143000" cy="685800"/>
          </a:xfrm>
          <a:prstGeom prst="wedgeRectCallout">
            <a:avLst>
              <a:gd name="adj1" fmla="val -84028"/>
              <a:gd name="adj2" fmla="val -8194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CN" altLang="en-US" sz="3200" b="1">
                <a:solidFill>
                  <a:schemeClr val="tx2"/>
                </a:solidFill>
              </a:rPr>
              <a:t>大海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52400" y="2743200"/>
            <a:ext cx="1828800" cy="1212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15000"/>
              </a:lnSpc>
            </a:pPr>
            <a:r>
              <a:rPr lang="zh-CN" altLang="en-US" sz="3200" b="1">
                <a:solidFill>
                  <a:schemeClr val="tx2"/>
                </a:solidFill>
                <a:latin typeface="宋体" pitchFamily="2" charset="-122"/>
              </a:rPr>
              <a:t>长风破浪</a:t>
            </a:r>
          </a:p>
          <a:p>
            <a:pPr eaLnBrk="1" hangingPunct="1">
              <a:lnSpc>
                <a:spcPct val="115000"/>
              </a:lnSpc>
            </a:pPr>
            <a:r>
              <a:rPr lang="zh-CN" altLang="en-US" sz="3200" b="1">
                <a:solidFill>
                  <a:schemeClr val="tx2"/>
                </a:solidFill>
                <a:latin typeface="宋体" pitchFamily="2" charset="-122"/>
              </a:rPr>
              <a:t>济沧海</a:t>
            </a:r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1981200" y="32766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2971800" y="2590800"/>
            <a:ext cx="500380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15000"/>
              </a:lnSpc>
            </a:pPr>
            <a:r>
              <a:rPr lang="en-US" altLang="zh-CN" sz="3200" b="1">
                <a:solidFill>
                  <a:srgbClr val="000099"/>
                </a:solidFill>
                <a:latin typeface="宋体" pitchFamily="2" charset="-122"/>
              </a:rPr>
              <a:t>  </a:t>
            </a:r>
            <a:r>
              <a:rPr lang="zh-CN" altLang="en-US" sz="3200" b="1">
                <a:solidFill>
                  <a:srgbClr val="000099"/>
                </a:solidFill>
                <a:latin typeface="宋体" pitchFamily="2" charset="-122"/>
              </a:rPr>
              <a:t>表达自己冲破一切阻碍，实现远大抱负的信念</a:t>
            </a:r>
            <a:r>
              <a:rPr lang="en-US" altLang="zh-CN" sz="3200" b="1">
                <a:solidFill>
                  <a:srgbClr val="000099"/>
                </a:solidFill>
                <a:latin typeface="宋体" pitchFamily="2" charset="-122"/>
              </a:rPr>
              <a:t>.</a:t>
            </a:r>
            <a:r>
              <a:rPr lang="zh-CN" altLang="en-US" sz="3200" b="1">
                <a:solidFill>
                  <a:srgbClr val="000099"/>
                </a:solidFill>
                <a:latin typeface="宋体" pitchFamily="2" charset="-122"/>
              </a:rPr>
              <a:t>充满乐观和希望</a:t>
            </a:r>
          </a:p>
        </p:txBody>
      </p:sp>
      <p:sp>
        <p:nvSpPr>
          <p:cNvPr id="27659" name="AutoShape 11"/>
          <p:cNvSpPr>
            <a:spLocks noChangeArrowheads="1"/>
          </p:cNvSpPr>
          <p:nvPr/>
        </p:nvSpPr>
        <p:spPr bwMode="auto">
          <a:xfrm rot="5400000">
            <a:off x="4610100" y="46101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1736725" y="5141913"/>
            <a:ext cx="6340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200"/>
              <a:t>读出诗人昂扬、乐观、不懈的追求，读出诗人内心的最强音</a:t>
            </a:r>
            <a:r>
              <a:rPr lang="zh-CN" altLang="en-US"/>
              <a:t> </a:t>
            </a:r>
          </a:p>
        </p:txBody>
      </p:sp>
      <p:sp>
        <p:nvSpPr>
          <p:cNvPr id="20493" name="AutoShape 13">
            <a:hlinkClick r:id="rId2" action="ppaction://hlinksldjump"/>
          </p:cNvPr>
          <p:cNvSpPr>
            <a:spLocks noChangeArrowheads="1"/>
          </p:cNvSpPr>
          <p:nvPr/>
        </p:nvSpPr>
        <p:spPr bwMode="auto">
          <a:xfrm rot="10894645" flipV="1">
            <a:off x="8305800" y="64008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/>
      <p:bldP spid="27657" grpId="0" animBg="1"/>
      <p:bldP spid="27658" grpId="0"/>
      <p:bldP spid="27659" grpId="0" animBg="1"/>
      <p:bldP spid="2766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sp>
        <p:nvSpPr>
          <p:cNvPr id="21507" name="Text Box 4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8845550" cy="58674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4400" b="1">
                <a:solidFill>
                  <a:schemeClr val="tx2"/>
                </a:solidFill>
              </a:rPr>
              <a:t>综合赏析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1050925" y="23844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zh-CN" altLang="zh-CN"/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685800" y="3886200"/>
            <a:ext cx="1143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>
                <a:solidFill>
                  <a:srgbClr val="9933FF"/>
                </a:solidFill>
                <a:latin typeface="宋体" pitchFamily="2" charset="-122"/>
              </a:rPr>
              <a:t>胸中郁积的苦闷</a:t>
            </a: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2041525" y="4441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zh-CN" altLang="zh-CN"/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2514600" y="3733800"/>
            <a:ext cx="16002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>
                <a:solidFill>
                  <a:srgbClr val="9933FF"/>
                </a:solidFill>
              </a:rPr>
              <a:t>仕途艰难，诗人无比的惆怅和悲伤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3124200" y="685800"/>
            <a:ext cx="3429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>
                <a:solidFill>
                  <a:srgbClr val="FF3300"/>
                </a:solidFill>
                <a:latin typeface="宋体" pitchFamily="2" charset="-122"/>
              </a:rPr>
              <a:t>对前途仍抱有希望，心情由郁闷趋向开朗</a:t>
            </a: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4800600" y="3048000"/>
            <a:ext cx="1905000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>
                <a:solidFill>
                  <a:srgbClr val="9933FF"/>
                </a:solidFill>
                <a:latin typeface="宋体" pitchFamily="2" charset="-122"/>
              </a:rPr>
              <a:t>诗人想继续追求进取，又恐世路艰难的矛盾心理，情绪又趋低沉</a:t>
            </a:r>
            <a:r>
              <a:rPr lang="zh-CN" altLang="en-US" sz="3200" b="1">
                <a:solidFill>
                  <a:srgbClr val="9933FF"/>
                </a:solidFill>
                <a:latin typeface="宋体" pitchFamily="2" charset="-122"/>
              </a:rPr>
              <a:t>。</a:t>
            </a: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7162800" y="457200"/>
            <a:ext cx="1651000" cy="352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15000"/>
              </a:lnSpc>
            </a:pPr>
            <a:r>
              <a:rPr lang="zh-CN" altLang="en-US" sz="2800" b="1">
                <a:solidFill>
                  <a:srgbClr val="FF3300"/>
                </a:solidFill>
                <a:latin typeface="宋体" pitchFamily="2" charset="-122"/>
              </a:rPr>
              <a:t>表达自己冲破一切阻碍，实现远大抱负的信念</a:t>
            </a:r>
            <a:r>
              <a:rPr lang="en-US" altLang="zh-CN" sz="2800" b="1">
                <a:solidFill>
                  <a:srgbClr val="FF3300"/>
                </a:solidFill>
                <a:latin typeface="宋体" pitchFamily="2" charset="-122"/>
              </a:rPr>
              <a:t>.</a:t>
            </a:r>
            <a:r>
              <a:rPr lang="zh-CN" altLang="en-US" sz="2800" b="1">
                <a:solidFill>
                  <a:srgbClr val="FF3300"/>
                </a:solidFill>
                <a:latin typeface="宋体" pitchFamily="2" charset="-122"/>
              </a:rPr>
              <a:t>充满乐观和希望</a:t>
            </a: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228600" y="762000"/>
            <a:ext cx="13716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/>
              <a:t>朋友的深厚友情和诗人的依依惜别</a:t>
            </a:r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>
            <a:off x="762000" y="3200400"/>
            <a:ext cx="30480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 flipV="1">
            <a:off x="1828800" y="47244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 flipV="1">
            <a:off x="3200400" y="2362200"/>
            <a:ext cx="4572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>
            <a:off x="5257800" y="2057400"/>
            <a:ext cx="4572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V="1">
            <a:off x="6705600" y="4267200"/>
            <a:ext cx="53340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2" grpId="0"/>
      <p:bldP spid="65544" grpId="0"/>
      <p:bldP spid="65545" grpId="0"/>
      <p:bldP spid="65546" grpId="0"/>
      <p:bldP spid="65547" grpId="0"/>
      <p:bldP spid="65548" grpId="0"/>
      <p:bldP spid="65549" grpId="0" animBg="1"/>
      <p:bldP spid="65550" grpId="0" animBg="1"/>
      <p:bldP spid="65551" grpId="0" animBg="1"/>
      <p:bldP spid="65552" grpId="0" animBg="1"/>
      <p:bldP spid="655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102051_03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4495800" cy="5022850"/>
          </a:xfrm>
          <a:prstGeom prst="rect">
            <a:avLst/>
          </a:prstGeom>
          <a:noFill/>
          <a:ln w="57150">
            <a:solidFill>
              <a:srgbClr val="FF505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200" b="1">
                <a:solidFill>
                  <a:schemeClr val="accent2"/>
                </a:solidFill>
              </a:rPr>
              <a:t>诗以“行路难”比喻世道险阻，抒写了诗人虽然在政治道路上遭遇艰难，但他并未因此而放弃远大的政治理想，仍坚信总有一天会施 展自己的抱负，表现了他对人生前途乐观豪迈的气概，充满了积极浪漫主义的情调。 </a:t>
            </a:r>
          </a:p>
        </p:txBody>
      </p:sp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1600200" y="304800"/>
            <a:ext cx="1981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8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zh-CN" altLang="en-US" sz="48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宋体"/>
                <a:ea typeface="宋体"/>
              </a:rPr>
              <a:t>主旨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09800" y="228600"/>
            <a:ext cx="43434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sz="5400">
                <a:solidFill>
                  <a:srgbClr val="FF3300"/>
                </a:solidFill>
              </a:rPr>
              <a:t>展示风采</a:t>
            </a:r>
          </a:p>
        </p:txBody>
      </p:sp>
      <p:sp>
        <p:nvSpPr>
          <p:cNvPr id="2355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8200" y="1981200"/>
            <a:ext cx="6553200" cy="3733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/>
              <a:t>   1</a:t>
            </a:r>
            <a:r>
              <a:rPr lang="zh-CN" altLang="en-US"/>
              <a:t>、以小组为单位，朗读诗歌，选出读的最好的同学展示，看那位同学读的最好。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/>
              <a:t>   </a:t>
            </a:r>
            <a:r>
              <a:rPr lang="en-US" altLang="zh-CN"/>
              <a:t>2</a:t>
            </a:r>
            <a:r>
              <a:rPr lang="zh-CN" altLang="en-US"/>
              <a:t>、小组一起朗读诗歌，看哪个小组表现的最好。</a:t>
            </a:r>
          </a:p>
        </p:txBody>
      </p:sp>
      <p:pic>
        <p:nvPicPr>
          <p:cNvPr id="23556" name="Picture 4" descr="x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19200"/>
            <a:ext cx="678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102051_03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1371600" y="381000"/>
            <a:ext cx="1714500" cy="561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宋体"/>
                <a:ea typeface="宋体"/>
              </a:rPr>
              <a:t>行路难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81000" y="1600200"/>
            <a:ext cx="4953000" cy="4724400"/>
          </a:xfrm>
          <a:prstGeom prst="rect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125000"/>
              </a:lnSpc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altLang="zh-CN" sz="2800" b="1">
                <a:latin typeface="宋体" pitchFamily="2" charset="-122"/>
              </a:rPr>
              <a:t>     </a:t>
            </a:r>
            <a:r>
              <a:rPr lang="zh-CN" altLang="en-US" sz="2800" b="1">
                <a:latin typeface="宋体" pitchFamily="2" charset="-122"/>
              </a:rPr>
              <a:t>李白，</a:t>
            </a:r>
            <a:r>
              <a:rPr lang="zh-CN" altLang="en-US" sz="2800" b="1">
                <a:solidFill>
                  <a:srgbClr val="FF5050"/>
                </a:solidFill>
                <a:latin typeface="宋体" pitchFamily="2" charset="-122"/>
              </a:rPr>
              <a:t>字</a:t>
            </a:r>
            <a:r>
              <a:rPr lang="en-US" altLang="zh-CN" sz="2800" b="1">
                <a:solidFill>
                  <a:srgbClr val="FF5050"/>
                </a:solidFill>
              </a:rPr>
              <a:t>——</a:t>
            </a:r>
            <a:r>
              <a:rPr lang="zh-CN" altLang="en-US" sz="2800" b="1">
                <a:latin typeface="宋体" pitchFamily="2" charset="-122"/>
              </a:rPr>
              <a:t>，</a:t>
            </a:r>
            <a:r>
              <a:rPr lang="zh-CN" altLang="en-US" sz="2800" b="1">
                <a:solidFill>
                  <a:srgbClr val="FF5050"/>
                </a:solidFill>
                <a:latin typeface="宋体" pitchFamily="2" charset="-122"/>
              </a:rPr>
              <a:t>号</a:t>
            </a:r>
            <a:r>
              <a:rPr lang="en-US" altLang="zh-CN" sz="2800" b="1">
                <a:solidFill>
                  <a:srgbClr val="FF5050"/>
                </a:solidFill>
              </a:rPr>
              <a:t>——</a:t>
            </a:r>
            <a:r>
              <a:rPr lang="zh-CN" altLang="en-US" sz="2800" b="1">
                <a:latin typeface="宋体" pitchFamily="2" charset="-122"/>
              </a:rPr>
              <a:t>，</a:t>
            </a:r>
            <a:r>
              <a:rPr lang="en-US" altLang="zh-CN" sz="2800" b="1">
                <a:solidFill>
                  <a:srgbClr val="FF5050"/>
                </a:solidFill>
              </a:rPr>
              <a:t>——</a:t>
            </a:r>
            <a:r>
              <a:rPr lang="zh-CN" altLang="en-US" sz="2800" b="1">
                <a:solidFill>
                  <a:srgbClr val="FF5050"/>
                </a:solidFill>
                <a:latin typeface="宋体" pitchFamily="2" charset="-122"/>
              </a:rPr>
              <a:t>代诗人</a:t>
            </a:r>
            <a:r>
              <a:rPr lang="zh-CN" altLang="en-US" sz="2800" b="1">
                <a:latin typeface="宋体" pitchFamily="2" charset="-122"/>
              </a:rPr>
              <a:t>，有</a:t>
            </a:r>
            <a:r>
              <a:rPr lang="zh-CN" altLang="en-US" sz="2800" b="1">
                <a:solidFill>
                  <a:srgbClr val="E24130"/>
                </a:solidFill>
              </a:rPr>
              <a:t>“</a:t>
            </a:r>
            <a:r>
              <a:rPr lang="en-US" altLang="zh-CN" sz="2800" b="1">
                <a:solidFill>
                  <a:srgbClr val="E24130"/>
                </a:solidFill>
              </a:rPr>
              <a:t>——”</a:t>
            </a:r>
            <a:r>
              <a:rPr lang="zh-CN" altLang="en-US" sz="2800" b="1">
                <a:latin typeface="宋体" pitchFamily="2" charset="-122"/>
              </a:rPr>
              <a:t>之称。李白是继</a:t>
            </a:r>
            <a:r>
              <a:rPr lang="zh-CN" altLang="en-US" sz="2800" b="1">
                <a:solidFill>
                  <a:srgbClr val="E24130"/>
                </a:solidFill>
                <a:latin typeface="宋体" pitchFamily="2" charset="-122"/>
              </a:rPr>
              <a:t>屈原</a:t>
            </a:r>
            <a:r>
              <a:rPr lang="zh-CN" altLang="en-US" sz="2800" b="1">
                <a:latin typeface="宋体" pitchFamily="2" charset="-122"/>
              </a:rPr>
              <a:t>之后我国最伟大的</a:t>
            </a:r>
            <a:r>
              <a:rPr lang="zh-CN" altLang="en-US" sz="2800" b="1">
                <a:solidFill>
                  <a:srgbClr val="E24130"/>
                </a:solidFill>
                <a:latin typeface="宋体" pitchFamily="2" charset="-122"/>
              </a:rPr>
              <a:t>浪漫主义诗人</a:t>
            </a:r>
            <a:r>
              <a:rPr lang="zh-CN" altLang="en-US" sz="2800" b="1">
                <a:solidFill>
                  <a:srgbClr val="990099"/>
                </a:solidFill>
                <a:latin typeface="宋体" pitchFamily="2" charset="-122"/>
              </a:rPr>
              <a:t>。</a:t>
            </a:r>
            <a:r>
              <a:rPr lang="zh-CN" altLang="en-US" sz="2800" b="1">
                <a:latin typeface="宋体" pitchFamily="2" charset="-122"/>
              </a:rPr>
              <a:t>其诗</a:t>
            </a:r>
            <a:r>
              <a:rPr lang="zh-CN" altLang="en-US" sz="2800" b="1">
                <a:solidFill>
                  <a:srgbClr val="E24130"/>
                </a:solidFill>
                <a:latin typeface="宋体" pitchFamily="2" charset="-122"/>
              </a:rPr>
              <a:t>想象丰富，夸张奇特，</a:t>
            </a:r>
            <a:r>
              <a:rPr lang="zh-CN" altLang="en-US" sz="2800" b="1">
                <a:latin typeface="宋体" pitchFamily="2" charset="-122"/>
              </a:rPr>
              <a:t>形成了</a:t>
            </a:r>
            <a:r>
              <a:rPr lang="zh-CN" altLang="en-US" sz="2800" b="1">
                <a:solidFill>
                  <a:srgbClr val="E24130"/>
                </a:solidFill>
                <a:latin typeface="宋体" pitchFamily="2" charset="-122"/>
              </a:rPr>
              <a:t>飘逸、奔放、雄奇、壮丽</a:t>
            </a:r>
            <a:r>
              <a:rPr lang="zh-CN" altLang="en-US" sz="2800" b="1">
                <a:latin typeface="宋体" pitchFamily="2" charset="-122"/>
              </a:rPr>
              <a:t>的风格。有</a:t>
            </a:r>
            <a:r>
              <a:rPr lang="en-US" altLang="zh-CN" sz="2800" b="1">
                <a:latin typeface="宋体" pitchFamily="2" charset="-122"/>
              </a:rPr>
              <a:t>《</a:t>
            </a:r>
            <a:r>
              <a:rPr lang="zh-CN" altLang="en-US" sz="2800" b="1">
                <a:latin typeface="宋体" pitchFamily="2" charset="-122"/>
              </a:rPr>
              <a:t>李太白集</a:t>
            </a:r>
            <a:r>
              <a:rPr lang="en-US" altLang="zh-CN" sz="2800" b="1">
                <a:latin typeface="宋体" pitchFamily="2" charset="-122"/>
              </a:rPr>
              <a:t>》</a:t>
            </a:r>
            <a:r>
              <a:rPr lang="zh-CN" altLang="en-US" sz="2800" b="1">
                <a:latin typeface="宋体" pitchFamily="2" charset="-122"/>
              </a:rPr>
              <a:t>。 </a:t>
            </a:r>
          </a:p>
          <a:p>
            <a:pPr marL="342900" indent="-342900" eaLnBrk="1" hangingPunct="1">
              <a:lnSpc>
                <a:spcPct val="125000"/>
              </a:lnSpc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altLang="zh-CN" sz="2800" b="1">
              <a:latin typeface="宋体" pitchFamily="2" charset="-122"/>
            </a:endParaRPr>
          </a:p>
        </p:txBody>
      </p:sp>
      <p:pic>
        <p:nvPicPr>
          <p:cNvPr id="5125" name="Picture 5" descr="f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524000"/>
            <a:ext cx="3040063" cy="4648200"/>
          </a:xfrm>
          <a:prstGeom prst="rect">
            <a:avLst/>
          </a:prstGeom>
          <a:noFill/>
          <a:ln w="76200">
            <a:solidFill>
              <a:srgbClr val="FF5050"/>
            </a:solidFill>
            <a:miter lim="800000"/>
            <a:headEnd/>
            <a:tailEnd/>
          </a:ln>
        </p:spPr>
      </p:pic>
      <p:pic>
        <p:nvPicPr>
          <p:cNvPr id="6150" name="Picture 6" descr="libai_banner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2200" y="685800"/>
            <a:ext cx="1371600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zh-CN" altLang="en-US" sz="4000"/>
              <a:t>李白面对困境，依然高唱“长风破浪会有时，直挂云帆济沧海。” 同学们能从中受到启示吗？</a:t>
            </a:r>
          </a:p>
        </p:txBody>
      </p:sp>
      <p:sp>
        <p:nvSpPr>
          <p:cNvPr id="614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8600" y="1676400"/>
            <a:ext cx="8616950" cy="5486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zh-CN"/>
          </a:p>
          <a:p>
            <a:pPr eaLnBrk="1" hangingPunct="1"/>
            <a:endParaRPr lang="en-US" altLang="zh-CN"/>
          </a:p>
          <a:p>
            <a:pPr eaLnBrk="1" hangingPunct="1"/>
            <a:r>
              <a:rPr lang="zh-CN" altLang="en-US"/>
              <a:t>在我们人生的路途中总会遇到许多困难和挫折，只要我们保持积极乐观的人生态度，扬起希望的风帆，就一定能实现自己的理想，抵达胜利的彼岸。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102051_03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838200" y="0"/>
            <a:ext cx="72390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sz="3600" b="1">
                <a:solidFill>
                  <a:srgbClr val="E24130"/>
                </a:solidFill>
                <a:latin typeface="楷体_GB2312" pitchFamily="49" charset="-122"/>
                <a:ea typeface="楷体_GB2312" pitchFamily="49" charset="-122"/>
              </a:rPr>
              <a:t>题解</a:t>
            </a:r>
          </a:p>
        </p:txBody>
      </p:sp>
      <p:sp>
        <p:nvSpPr>
          <p:cNvPr id="7172" name="Rectangle 4"/>
          <p:cNvSpPr>
            <a:spLocks noGrp="1" noRot="1" noChangeArrowheads="1"/>
          </p:cNvSpPr>
          <p:nvPr>
            <p:ph idx="1"/>
          </p:nvPr>
        </p:nvSpPr>
        <p:spPr>
          <a:xfrm>
            <a:off x="395288" y="1098550"/>
            <a:ext cx="8208962" cy="5570538"/>
          </a:xfrm>
          <a:solidFill>
            <a:schemeClr val="bg1"/>
          </a:solidFill>
          <a:ln w="57150">
            <a:solidFill>
              <a:schemeClr val="accent2"/>
            </a:solidFill>
          </a:ln>
        </p:spPr>
        <p:txBody>
          <a:bodyPr/>
          <a:lstStyle/>
          <a:p>
            <a:pPr eaLnBrk="1" hangingPunct="1">
              <a:lnSpc>
                <a:spcPct val="13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b="1">
                <a:latin typeface="宋体" pitchFamily="2" charset="-122"/>
              </a:rPr>
              <a:t>       </a:t>
            </a:r>
          </a:p>
          <a:p>
            <a:pPr eaLnBrk="1" hangingPunct="1">
              <a:lnSpc>
                <a:spcPct val="13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b="1"/>
              <a:t>   </a:t>
            </a:r>
            <a:r>
              <a:rPr lang="en-US" altLang="zh-CN" b="1">
                <a:latin typeface="宋体" pitchFamily="2" charset="-122"/>
              </a:rPr>
              <a:t>    《</a:t>
            </a:r>
            <a:r>
              <a:rPr lang="zh-CN" altLang="en-US" b="1">
                <a:latin typeface="宋体" pitchFamily="2" charset="-122"/>
              </a:rPr>
              <a:t>行路难</a:t>
            </a:r>
            <a:r>
              <a:rPr lang="en-US" altLang="zh-CN" b="1">
                <a:latin typeface="宋体" pitchFamily="2" charset="-122"/>
              </a:rPr>
              <a:t>》</a:t>
            </a:r>
            <a:r>
              <a:rPr lang="zh-CN" altLang="en-US" b="1">
                <a:latin typeface="宋体" pitchFamily="2" charset="-122"/>
              </a:rPr>
              <a:t>是乐府杂曲，本为汉代歌谣，是</a:t>
            </a:r>
            <a:r>
              <a:rPr lang="zh-CN" altLang="en-US" b="1">
                <a:solidFill>
                  <a:srgbClr val="E24130"/>
                </a:solidFill>
                <a:latin typeface="宋体" pitchFamily="2" charset="-122"/>
              </a:rPr>
              <a:t>乐府旧题</a:t>
            </a:r>
            <a:r>
              <a:rPr lang="zh-CN" altLang="en-US" b="1">
                <a:latin typeface="宋体" pitchFamily="2" charset="-122"/>
              </a:rPr>
              <a:t>，多写进途艰难和离别的伤悲。李白于天宝三年（</a:t>
            </a:r>
            <a:r>
              <a:rPr lang="en-US" altLang="zh-CN" b="1">
                <a:latin typeface="宋体" pitchFamily="2" charset="-122"/>
              </a:rPr>
              <a:t>744</a:t>
            </a:r>
            <a:r>
              <a:rPr lang="zh-CN" altLang="en-US" b="1">
                <a:latin typeface="宋体" pitchFamily="2" charset="-122"/>
              </a:rPr>
              <a:t>）离于长安时，以</a:t>
            </a:r>
            <a:r>
              <a:rPr lang="en-US" altLang="zh-CN" b="1">
                <a:latin typeface="宋体" pitchFamily="2" charset="-122"/>
              </a:rPr>
              <a:t>《</a:t>
            </a:r>
            <a:r>
              <a:rPr lang="zh-CN" altLang="en-US" b="1">
                <a:latin typeface="宋体" pitchFamily="2" charset="-122"/>
              </a:rPr>
              <a:t>行路难</a:t>
            </a:r>
            <a:r>
              <a:rPr lang="en-US" altLang="zh-CN" b="1">
                <a:latin typeface="宋体" pitchFamily="2" charset="-122"/>
              </a:rPr>
              <a:t>》</a:t>
            </a:r>
            <a:r>
              <a:rPr lang="zh-CN" altLang="en-US" b="1">
                <a:latin typeface="宋体" pitchFamily="2" charset="-122"/>
              </a:rPr>
              <a:t>为题写了三首诗，这是第一首 。</a:t>
            </a:r>
          </a:p>
        </p:txBody>
      </p:sp>
      <p:pic>
        <p:nvPicPr>
          <p:cNvPr id="7173" name="Picture 5" descr="x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476250"/>
            <a:ext cx="6324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Line 6">
            <a:hlinkClick r:id="rId4" action="ppaction://hlinksldjump"/>
          </p:cNvPr>
          <p:cNvSpPr>
            <a:spLocks noChangeShapeType="1"/>
          </p:cNvSpPr>
          <p:nvPr/>
        </p:nvSpPr>
        <p:spPr bwMode="auto">
          <a:xfrm flipH="1">
            <a:off x="8077200" y="6629400"/>
            <a:ext cx="76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102051_03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838200" y="0"/>
            <a:ext cx="72390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sz="4000" b="1">
                <a:solidFill>
                  <a:srgbClr val="E24130"/>
                </a:solidFill>
                <a:latin typeface="楷体_GB2312" pitchFamily="49" charset="-122"/>
                <a:ea typeface="楷体_GB2312" pitchFamily="49" charset="-122"/>
              </a:rPr>
              <a:t>背   景</a:t>
            </a:r>
          </a:p>
        </p:txBody>
      </p:sp>
      <p:sp>
        <p:nvSpPr>
          <p:cNvPr id="8196" name="Rectangle 4"/>
          <p:cNvSpPr>
            <a:spLocks noGrp="1" noRot="1" noChangeArrowheads="1"/>
          </p:cNvSpPr>
          <p:nvPr>
            <p:ph idx="1"/>
          </p:nvPr>
        </p:nvSpPr>
        <p:spPr>
          <a:xfrm>
            <a:off x="0" y="914400"/>
            <a:ext cx="8991600" cy="5754688"/>
          </a:xfrm>
          <a:solidFill>
            <a:schemeClr val="bg1"/>
          </a:solidFill>
          <a:ln w="57150">
            <a:solidFill>
              <a:schemeClr val="accent2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z="2400" b="1">
                <a:latin typeface="黑体" pitchFamily="2" charset="-122"/>
                <a:ea typeface="黑体" pitchFamily="2" charset="-122"/>
              </a:rPr>
              <a:t>      </a:t>
            </a:r>
            <a:r>
              <a:rPr lang="zh-CN" altLang="en-US" sz="2400" b="1">
                <a:latin typeface="黑体" pitchFamily="2" charset="-122"/>
                <a:ea typeface="黑体" pitchFamily="2" charset="-122"/>
              </a:rPr>
              <a:t>天宝元年（</a:t>
            </a:r>
            <a:r>
              <a:rPr lang="en-US" altLang="zh-CN" sz="2400" b="1">
                <a:latin typeface="黑体" pitchFamily="2" charset="-122"/>
                <a:ea typeface="黑体" pitchFamily="2" charset="-122"/>
              </a:rPr>
              <a:t>742</a:t>
            </a:r>
            <a:r>
              <a:rPr lang="zh-CN" altLang="en-US" sz="2400" b="1">
                <a:latin typeface="黑体" pitchFamily="2" charset="-122"/>
                <a:ea typeface="黑体" pitchFamily="2" charset="-122"/>
              </a:rPr>
              <a:t>），四十二岁的李白由友人推荐，应诏赴京，供奉翰林。被召之初，李白异常兴奋，写下了</a:t>
            </a:r>
            <a:r>
              <a:rPr lang="zh-CN" altLang="en-US" sz="2400" b="1">
                <a:ea typeface="黑体" pitchFamily="2" charset="-122"/>
              </a:rPr>
              <a:t>“</a:t>
            </a:r>
            <a:r>
              <a:rPr lang="zh-CN" altLang="en-US" sz="2400" b="1">
                <a:latin typeface="黑体" pitchFamily="2" charset="-122"/>
                <a:ea typeface="黑体" pitchFamily="2" charset="-122"/>
              </a:rPr>
              <a:t>仰天大笑出门去，我辈岂是蓬蒿人</a:t>
            </a:r>
            <a:r>
              <a:rPr lang="zh-CN" altLang="en-US" sz="2400" b="1">
                <a:ea typeface="黑体" pitchFamily="2" charset="-122"/>
              </a:rPr>
              <a:t>”</a:t>
            </a:r>
            <a:r>
              <a:rPr lang="zh-CN" altLang="en-US" sz="2400" b="1">
                <a:latin typeface="黑体" pitchFamily="2" charset="-122"/>
                <a:ea typeface="黑体" pitchFamily="2" charset="-122"/>
              </a:rPr>
              <a:t> 这样的诗句，以为将会实现自己的政治抱负，但是现实无情地粉碎了他的幻想。当时的唐玄宗昏庸腐朽，纵情声色，不理朝政，诗人</a:t>
            </a:r>
            <a:r>
              <a:rPr lang="zh-CN" altLang="en-US" sz="2400" b="1">
                <a:ea typeface="黑体" pitchFamily="2" charset="-122"/>
              </a:rPr>
              <a:t>“</a:t>
            </a:r>
            <a:r>
              <a:rPr lang="zh-CN" altLang="en-US" sz="2400" b="1">
                <a:latin typeface="黑体" pitchFamily="2" charset="-122"/>
                <a:ea typeface="黑体" pitchFamily="2" charset="-122"/>
              </a:rPr>
              <a:t>奋其智能，愿为辅弼</a:t>
            </a:r>
            <a:r>
              <a:rPr lang="zh-CN" altLang="en-US" sz="2400" b="1">
                <a:ea typeface="黑体" pitchFamily="2" charset="-122"/>
              </a:rPr>
              <a:t>”</a:t>
            </a:r>
            <a:r>
              <a:rPr lang="zh-CN" altLang="en-US" sz="2400" b="1">
                <a:latin typeface="黑体" pitchFamily="2" charset="-122"/>
                <a:ea typeface="黑体" pitchFamily="2" charset="-122"/>
              </a:rPr>
              <a:t> 的志愿无法实现，结果反被排挤，唐玄宗对他</a:t>
            </a:r>
            <a:r>
              <a:rPr lang="zh-CN" altLang="en-US" sz="2400" b="1">
                <a:ea typeface="黑体" pitchFamily="2" charset="-122"/>
              </a:rPr>
              <a:t>“</a:t>
            </a:r>
            <a:r>
              <a:rPr lang="zh-CN" altLang="en-US" sz="2400" b="1">
                <a:latin typeface="黑体" pitchFamily="2" charset="-122"/>
                <a:ea typeface="黑体" pitchFamily="2" charset="-122"/>
              </a:rPr>
              <a:t>赐金放还</a:t>
            </a:r>
            <a:r>
              <a:rPr lang="zh-CN" altLang="en-US" sz="2400" b="1">
                <a:ea typeface="黑体" pitchFamily="2" charset="-122"/>
              </a:rPr>
              <a:t>”</a:t>
            </a:r>
            <a:r>
              <a:rPr lang="zh-CN" altLang="en-US" sz="2400" b="1">
                <a:latin typeface="黑体" pitchFamily="2" charset="-122"/>
                <a:ea typeface="黑体" pitchFamily="2" charset="-122"/>
              </a:rPr>
              <a:t>。他怀着失望与悲愤的心情离开了长安，结束了这前后不满两年的帝京生活。这一时期虽不长，但诗人接触到宫廷生活的内幕和上层统治集团的腐朽，写下了不少抨击现实的诗歌，</a:t>
            </a:r>
            <a:r>
              <a:rPr lang="en-US" altLang="zh-CN" sz="2400" b="1"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 b="1">
                <a:latin typeface="黑体" pitchFamily="2" charset="-122"/>
                <a:ea typeface="黑体" pitchFamily="2" charset="-122"/>
              </a:rPr>
              <a:t>行路难</a:t>
            </a:r>
            <a:r>
              <a:rPr lang="en-US" altLang="zh-CN" sz="2400" b="1">
                <a:latin typeface="黑体" pitchFamily="2" charset="-122"/>
                <a:ea typeface="黑体" pitchFamily="2" charset="-122"/>
              </a:rPr>
              <a:t>》</a:t>
            </a:r>
            <a:r>
              <a:rPr lang="zh-CN" altLang="en-US" sz="2400" b="1">
                <a:latin typeface="黑体" pitchFamily="2" charset="-122"/>
                <a:ea typeface="黑体" pitchFamily="2" charset="-122"/>
              </a:rPr>
              <a:t>就是在这时候写成的。</a:t>
            </a:r>
          </a:p>
        </p:txBody>
      </p:sp>
      <p:pic>
        <p:nvPicPr>
          <p:cNvPr id="8197" name="Picture 5" descr="x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476250"/>
            <a:ext cx="6324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Line 6">
            <a:hlinkClick r:id="rId4" action="ppaction://hlinksldjump"/>
          </p:cNvPr>
          <p:cNvSpPr>
            <a:spLocks noChangeShapeType="1"/>
          </p:cNvSpPr>
          <p:nvPr/>
        </p:nvSpPr>
        <p:spPr bwMode="auto">
          <a:xfrm flipH="1">
            <a:off x="8077200" y="6629400"/>
            <a:ext cx="76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102051_03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838200" y="304800"/>
            <a:ext cx="72390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sz="5400" b="1"/>
              <a:t>听  录  音</a:t>
            </a:r>
          </a:p>
        </p:txBody>
      </p:sp>
      <p:sp>
        <p:nvSpPr>
          <p:cNvPr id="9220" name="Rectangle 4"/>
          <p:cNvSpPr>
            <a:spLocks noGrp="1" noRot="1" noChangeArrowheads="1"/>
          </p:cNvSpPr>
          <p:nvPr>
            <p:ph idx="1"/>
          </p:nvPr>
        </p:nvSpPr>
        <p:spPr>
          <a:xfrm>
            <a:off x="304800" y="1600200"/>
            <a:ext cx="8132763" cy="4808538"/>
          </a:xfrm>
          <a:solidFill>
            <a:schemeClr val="bg1"/>
          </a:solidFill>
          <a:ln w="57150">
            <a:solidFill>
              <a:schemeClr val="accent2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z="4000" b="1"/>
              <a:t>           </a:t>
            </a:r>
          </a:p>
          <a:p>
            <a:pPr eaLnBrk="1" hangingPunct="1"/>
            <a:r>
              <a:rPr lang="en-US" altLang="zh-CN" sz="4000" b="1"/>
              <a:t> 1</a:t>
            </a:r>
            <a:r>
              <a:rPr lang="zh-CN" altLang="en-US" sz="4000" b="1"/>
              <a:t>、</a:t>
            </a:r>
            <a:r>
              <a:rPr lang="zh-CN" altLang="en-US" sz="4000" b="1">
                <a:hlinkClick r:id="rId3" action="ppaction://hlinksldjump"/>
              </a:rPr>
              <a:t>注意生字词的准确的读音</a:t>
            </a:r>
            <a:endParaRPr lang="zh-CN" altLang="en-US" sz="4000" b="1"/>
          </a:p>
          <a:p>
            <a:pPr eaLnBrk="1" hangingPunct="1"/>
            <a:r>
              <a:rPr lang="zh-CN" altLang="en-US" sz="4000" b="1"/>
              <a:t> </a:t>
            </a:r>
            <a:r>
              <a:rPr lang="en-US" altLang="zh-CN" sz="4000" b="1"/>
              <a:t>2</a:t>
            </a:r>
            <a:r>
              <a:rPr lang="zh-CN" altLang="en-US" sz="4000" b="1"/>
              <a:t>、</a:t>
            </a:r>
            <a:r>
              <a:rPr lang="zh-CN" altLang="en-US" sz="4000" b="1">
                <a:hlinkClick r:id="rId4" action="ppaction://hlinksldjump"/>
              </a:rPr>
              <a:t>把握诗歌的朗读节奏</a:t>
            </a:r>
            <a:endParaRPr lang="zh-CN" altLang="en-US" sz="4000" b="1"/>
          </a:p>
          <a:p>
            <a:pPr eaLnBrk="1" hangingPunct="1"/>
            <a:r>
              <a:rPr lang="zh-CN" altLang="en-US" sz="4000" b="1"/>
              <a:t> </a:t>
            </a:r>
            <a:r>
              <a:rPr lang="en-US" altLang="zh-CN" sz="4000" b="1"/>
              <a:t>3</a:t>
            </a:r>
            <a:r>
              <a:rPr lang="zh-CN" altLang="en-US" sz="4000" b="1"/>
              <a:t>、注意诗歌朗读的感情基调</a:t>
            </a:r>
          </a:p>
        </p:txBody>
      </p:sp>
      <p:pic>
        <p:nvPicPr>
          <p:cNvPr id="9221" name="Picture 5" descr="x2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1066800"/>
            <a:ext cx="6324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Line 6"/>
          <p:cNvSpPr>
            <a:spLocks noChangeShapeType="1"/>
          </p:cNvSpPr>
          <p:nvPr/>
        </p:nvSpPr>
        <p:spPr bwMode="auto">
          <a:xfrm flipH="1">
            <a:off x="8077200" y="6629400"/>
            <a:ext cx="76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0" y="0"/>
            <a:ext cx="6948488" cy="570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kumimoji="1" lang="en-US" altLang="zh-CN" sz="3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                 </a:t>
            </a:r>
            <a:r>
              <a:rPr kumimoji="1" lang="zh-CN" alt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行路难（其一）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kumimoji="1" lang="zh-CN" alt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 李白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kumimoji="1" lang="zh-CN" altLang="en-US" sz="32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金樽清酒斗十千，玉盘珍羞直万钱。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kumimoji="1" lang="zh-CN" altLang="en-US" sz="32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停杯投箸不能食，拔剑四顾心茫然。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kumimoji="1" lang="zh-CN" altLang="en-US" sz="32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欲渡黄河冰塞川，将登太行雪满山。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kumimoji="1" lang="zh-CN" altLang="en-US" sz="32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闲来垂钓碧溪上，忽复乘舟梦日边。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kumimoji="1" lang="zh-CN" altLang="en-US" sz="32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行路难，行路难，多歧路，今安在？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kumimoji="1" lang="zh-CN" altLang="en-US" sz="32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长风破浪会有时，直挂云帆济沧海。</a:t>
            </a:r>
          </a:p>
        </p:txBody>
      </p:sp>
      <p:pic>
        <p:nvPicPr>
          <p:cNvPr id="55312" name="行路难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33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AutoShape 17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10894645" flipV="1">
            <a:off x="8305800" y="64008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3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9329" fill="hold"/>
                                        <p:tgtEl>
                                          <p:spTgt spid="553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31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31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20148" y="1974055"/>
            <a:ext cx="8229600" cy="4525963"/>
          </a:xfrm>
        </p:spPr>
        <p:txBody>
          <a:bodyPr/>
          <a:lstStyle/>
          <a:p>
            <a:pPr eaLnBrk="1" hangingPunct="1"/>
            <a:r>
              <a:rPr lang="zh-CN" altLang="en-US" dirty="0"/>
              <a:t>说说哪些字词的读音和写法要特别注意</a:t>
            </a:r>
          </a:p>
          <a:p>
            <a:pPr eaLnBrk="1" hangingPunct="1"/>
            <a:endParaRPr lang="zh-CN" altLang="en-US" dirty="0"/>
          </a:p>
          <a:p>
            <a:pPr eaLnBrk="1" hangingPunct="1"/>
            <a:r>
              <a:rPr lang="zh-CN" altLang="en-US" dirty="0"/>
              <a:t>金 樽      </a:t>
            </a:r>
            <a:r>
              <a:rPr lang="zh-CN" altLang="en-US" b="1" dirty="0"/>
              <a:t>斗十千</a:t>
            </a:r>
            <a:r>
              <a:rPr lang="zh-CN" altLang="en-US" b="1" dirty="0">
                <a:solidFill>
                  <a:schemeClr val="tx2"/>
                </a:solidFill>
              </a:rPr>
              <a:t>   </a:t>
            </a:r>
            <a:r>
              <a:rPr lang="zh-CN" altLang="en-US" dirty="0"/>
              <a:t>珍 羞    投 箸      歧路  </a:t>
            </a:r>
          </a:p>
          <a:p>
            <a:pPr eaLnBrk="1" hangingPunct="1"/>
            <a:endParaRPr lang="zh-CN" altLang="en-US" dirty="0"/>
          </a:p>
          <a:p>
            <a:pPr eaLnBrk="1" hangingPunct="1"/>
            <a:r>
              <a:rPr lang="zh-CN" altLang="en-US" dirty="0"/>
              <a:t>冰塞川    济沧海</a:t>
            </a:r>
          </a:p>
          <a:p>
            <a:pPr eaLnBrk="1" hangingPunct="1"/>
            <a:endParaRPr lang="en-US" altLang="zh-CN" b="1" dirty="0">
              <a:solidFill>
                <a:schemeClr val="tx2"/>
              </a:solidFill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066800" y="2590800"/>
            <a:ext cx="839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200" b="1">
                <a:solidFill>
                  <a:schemeClr val="tx2"/>
                </a:solidFill>
              </a:rPr>
              <a:t>zūn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286000" y="2570163"/>
            <a:ext cx="8842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200" b="1">
                <a:solidFill>
                  <a:schemeClr val="tx2"/>
                </a:solidFill>
              </a:rPr>
              <a:t>dǒu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191000" y="2646363"/>
            <a:ext cx="7270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200" b="1">
                <a:solidFill>
                  <a:schemeClr val="tx2"/>
                </a:solidFill>
              </a:rPr>
              <a:t>xi</a:t>
            </a:r>
            <a:r>
              <a:rPr lang="en-US" altLang="en-US" sz="3200" b="1">
                <a:solidFill>
                  <a:schemeClr val="tx2"/>
                </a:solidFill>
              </a:rPr>
              <a:t>ū</a:t>
            </a:r>
            <a:endParaRPr lang="en-US" altLang="zh-CN" sz="3200" b="1">
              <a:solidFill>
                <a:schemeClr val="tx2"/>
              </a:solidFill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562600" y="2646363"/>
            <a:ext cx="8826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200" b="1">
                <a:solidFill>
                  <a:schemeClr val="tx2"/>
                </a:solidFill>
              </a:rPr>
              <a:t>zhù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858000" y="2590800"/>
            <a:ext cx="5445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altLang="zh-CN" sz="3200" b="1">
                <a:solidFill>
                  <a:schemeClr val="tx2"/>
                </a:solidFill>
              </a:rPr>
              <a:t>q</a:t>
            </a:r>
            <a:r>
              <a:rPr lang="en-US" altLang="en-US" sz="3200" b="1">
                <a:solidFill>
                  <a:schemeClr val="tx2"/>
                </a:solidFill>
              </a:rPr>
              <a:t>í</a:t>
            </a:r>
            <a:endParaRPr lang="en-US" altLang="zh-CN" sz="3200">
              <a:solidFill>
                <a:schemeClr val="tx2"/>
              </a:solidFill>
            </a:endParaRPr>
          </a:p>
          <a:p>
            <a:pPr eaLnBrk="1" hangingPunct="1"/>
            <a:endParaRPr lang="en-US" altLang="zh-CN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914400" y="3733800"/>
            <a:ext cx="63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200" b="1">
                <a:solidFill>
                  <a:schemeClr val="tx2"/>
                </a:solidFill>
              </a:rPr>
              <a:t>sè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438400" y="3810000"/>
            <a:ext cx="4095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altLang="zh-CN" sz="3200" b="1">
                <a:solidFill>
                  <a:schemeClr val="tx2"/>
                </a:solidFill>
              </a:rPr>
              <a:t>jì</a:t>
            </a:r>
          </a:p>
          <a:p>
            <a:pPr eaLnBrk="1" hangingPunct="1"/>
            <a:endParaRPr lang="en-US" altLang="zh-CN"/>
          </a:p>
        </p:txBody>
      </p:sp>
      <p:sp>
        <p:nvSpPr>
          <p:cNvPr id="2" name="Line 13">
            <a:hlinkClick r:id="rId2" action="ppaction://hlinksldjump"/>
          </p:cNvPr>
          <p:cNvSpPr>
            <a:spLocks noChangeShapeType="1"/>
          </p:cNvSpPr>
          <p:nvPr/>
        </p:nvSpPr>
        <p:spPr bwMode="auto">
          <a:xfrm flipH="1">
            <a:off x="8077200" y="6629400"/>
            <a:ext cx="76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11271" grpId="0"/>
      <p:bldP spid="11272" grpId="0"/>
      <p:bldP spid="11273" grpId="0"/>
      <p:bldP spid="11274" grpId="0"/>
      <p:bldP spid="112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0"/>
            <a:ext cx="6948488" cy="570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kumimoji="1" lang="en-US" altLang="zh-CN" sz="3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                 </a:t>
            </a:r>
            <a:r>
              <a:rPr kumimoji="1" lang="zh-CN" alt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行路难（其一）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kumimoji="1" lang="zh-CN" alt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 李白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kumimoji="1" lang="zh-CN" altLang="en-US" sz="32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金樽清酒斗十千，玉盘珍羞直万钱。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kumimoji="1" lang="zh-CN" altLang="en-US" sz="32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停杯投箸不能食，拔剑四顾心茫然。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kumimoji="1" lang="zh-CN" altLang="en-US" sz="32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欲渡黄河冰塞川，将登太行雪满山。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kumimoji="1" lang="zh-CN" altLang="en-US" sz="32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闲来垂钓碧溪上，忽复乘舟梦日边。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kumimoji="1" lang="zh-CN" altLang="en-US" sz="32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行路难，行路难，多歧路，今安在？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kumimoji="1" lang="zh-CN" altLang="en-US" sz="32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长风破浪会有时，直挂云帆济沧海。</a:t>
            </a:r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47244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51816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zh-CN" altLang="en-US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1600200" y="1295400"/>
            <a:ext cx="304800" cy="91440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4800600" y="1295400"/>
            <a:ext cx="381000" cy="83820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1600200" y="2057400"/>
            <a:ext cx="381000" cy="83820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4876800" y="2057400"/>
            <a:ext cx="381000" cy="83820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1600200" y="2819400"/>
            <a:ext cx="381000" cy="83820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4800600" y="2819400"/>
            <a:ext cx="381000" cy="83820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1600200" y="3581400"/>
            <a:ext cx="381000" cy="83820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4876800" y="3505200"/>
            <a:ext cx="304800" cy="91440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1600200" y="5029200"/>
            <a:ext cx="381000" cy="83820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4876800" y="4953000"/>
            <a:ext cx="304800" cy="914400"/>
          </a:xfrm>
          <a:prstGeom prst="lin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2303" name="WordArt 18" descr="窄竖线"/>
          <p:cNvSpPr>
            <a:spLocks noChangeArrowheads="1" noChangeShapeType="1" noTextEdit="1"/>
          </p:cNvSpPr>
          <p:nvPr/>
        </p:nvSpPr>
        <p:spPr bwMode="auto">
          <a:xfrm>
            <a:off x="4876800" y="0"/>
            <a:ext cx="3200400" cy="11430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zh-CN" altLang="en-US" sz="3600" i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宋体"/>
                <a:ea typeface="宋体"/>
              </a:rPr>
              <a:t>自由朗读</a:t>
            </a:r>
          </a:p>
        </p:txBody>
      </p:sp>
      <p:pic>
        <p:nvPicPr>
          <p:cNvPr id="6163" name="bgsound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229600" y="3048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2075" fill="hold"/>
                                        <p:tgtEl>
                                          <p:spTgt spid="61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6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63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102051_03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838200" y="304800"/>
            <a:ext cx="72390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sz="4800" b="1"/>
              <a:t>赏析诗歌</a:t>
            </a:r>
          </a:p>
        </p:txBody>
      </p:sp>
      <p:sp>
        <p:nvSpPr>
          <p:cNvPr id="50180" name="Rectangle 4"/>
          <p:cNvSpPr>
            <a:spLocks noGrp="1" noRot="1" noChangeArrowheads="1"/>
          </p:cNvSpPr>
          <p:nvPr>
            <p:ph idx="1"/>
          </p:nvPr>
        </p:nvSpPr>
        <p:spPr>
          <a:xfrm>
            <a:off x="228600" y="1600200"/>
            <a:ext cx="8132763" cy="4876800"/>
          </a:xfrm>
          <a:solidFill>
            <a:schemeClr val="bg1"/>
          </a:solidFill>
          <a:ln w="57150">
            <a:solidFill>
              <a:schemeClr val="accent2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b="1"/>
              <a:t>        </a:t>
            </a:r>
            <a:r>
              <a:rPr lang="zh-CN" altLang="en-US" b="1"/>
              <a:t>你觉得哪句你读得最有感觉的？或者是最有把握的？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zh-CN" altLang="en-US" b="1"/>
          </a:p>
          <a:p>
            <a:pPr eaLnBrk="1" hangingPunct="1">
              <a:lnSpc>
                <a:spcPct val="90000"/>
              </a:lnSpc>
            </a:pPr>
            <a:r>
              <a:rPr lang="zh-CN" altLang="en-US" b="1"/>
              <a:t>     试着来读一读，相信自己会做的很棒！</a:t>
            </a:r>
          </a:p>
          <a:p>
            <a:pPr eaLnBrk="1" hangingPunct="1">
              <a:lnSpc>
                <a:spcPct val="90000"/>
              </a:lnSpc>
            </a:pPr>
            <a:endParaRPr lang="zh-CN" altLang="en-US" b="1"/>
          </a:p>
          <a:p>
            <a:pPr eaLnBrk="1" hangingPunct="1">
              <a:lnSpc>
                <a:spcPct val="90000"/>
              </a:lnSpc>
            </a:pPr>
            <a:r>
              <a:rPr lang="zh-CN" altLang="en-US" b="1"/>
              <a:t>     想一想，你为什么对这句有感觉，这句是什么意思？你觉得这句表现了诗人的什么感情？再读一读，你觉得自己读出这种感情了么？</a:t>
            </a:r>
          </a:p>
        </p:txBody>
      </p:sp>
      <p:pic>
        <p:nvPicPr>
          <p:cNvPr id="13317" name="Picture 5" descr="x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066800"/>
            <a:ext cx="6324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Line 6">
            <a:hlinkClick r:id="rId4" action="ppaction://hlinksldjump"/>
          </p:cNvPr>
          <p:cNvSpPr>
            <a:spLocks noChangeShapeType="1"/>
          </p:cNvSpPr>
          <p:nvPr/>
        </p:nvSpPr>
        <p:spPr bwMode="auto">
          <a:xfrm flipH="1">
            <a:off x="8077200" y="6629400"/>
            <a:ext cx="76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CDESIGNK</Template>
  <TotalTime>1058</TotalTime>
  <Words>1159</Words>
  <PresentationFormat>全屏显示(4:3)</PresentationFormat>
  <Paragraphs>130</Paragraphs>
  <Slides>20</Slides>
  <Notes>0</Notes>
  <HiddenSlides>0</HiddenSlides>
  <MMClips>2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0" baseType="lpstr">
      <vt:lpstr>黑体</vt:lpstr>
      <vt:lpstr>楷体_GB2312</vt:lpstr>
      <vt:lpstr>隶书</vt:lpstr>
      <vt:lpstr>宋体</vt:lpstr>
      <vt:lpstr>Arial</vt:lpstr>
      <vt:lpstr>Calibri</vt:lpstr>
      <vt:lpstr>Times New Roman</vt:lpstr>
      <vt:lpstr>Wingdings</vt:lpstr>
      <vt:lpstr>Office 主题</vt:lpstr>
      <vt:lpstr>1_Office 主题</vt:lpstr>
      <vt:lpstr>酒放豪肠  七分酿成了月光  余下的三分啸成剑气  绣口一吐就半个盛唐                  ——余光中</vt:lpstr>
      <vt:lpstr>PowerPoint 演示文稿</vt:lpstr>
      <vt:lpstr>题解</vt:lpstr>
      <vt:lpstr>背   景</vt:lpstr>
      <vt:lpstr>听  录  音</vt:lpstr>
      <vt:lpstr>PowerPoint 演示文稿</vt:lpstr>
      <vt:lpstr>PowerPoint 演示文稿</vt:lpstr>
      <vt:lpstr>PowerPoint 演示文稿</vt:lpstr>
      <vt:lpstr>赏析诗歌</vt:lpstr>
      <vt:lpstr> 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展示风采</vt:lpstr>
      <vt:lpstr>李白面对困境，依然高唱“长风破浪会有时，直挂云帆济沧海。” 同学们能从中受到启示吗？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1601-01-01T00:00:00Z</cp:lastPrinted>
  <dcterms:created xsi:type="dcterms:W3CDTF">1601-01-01T00:00:00Z</dcterms:created>
  <dcterms:modified xsi:type="dcterms:W3CDTF">2016-08-05T09:48:15Z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